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
  </p:notesMasterIdLst>
  <p:handoutMasterIdLst>
    <p:handoutMasterId r:id="rId14"/>
  </p:handoutMasterIdLst>
  <p:sldIdLst>
    <p:sldId id="277" r:id="rId2"/>
    <p:sldId id="278" r:id="rId3"/>
    <p:sldId id="276" r:id="rId4"/>
    <p:sldId id="259" r:id="rId5"/>
    <p:sldId id="261" r:id="rId6"/>
    <p:sldId id="283" r:id="rId7"/>
    <p:sldId id="265" r:id="rId8"/>
    <p:sldId id="273" r:id="rId9"/>
    <p:sldId id="272" r:id="rId10"/>
    <p:sldId id="271" r:id="rId11"/>
    <p:sldId id="284" r:id="rId12"/>
  </p:sldIdLst>
  <p:sldSz cx="9144000" cy="6858000" type="screen4x3"/>
  <p:notesSz cx="7077075" cy="905192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p:scale>
          <a:sx n="66" d="100"/>
          <a:sy n="66" d="100"/>
        </p:scale>
        <p:origin x="-1374" y="-888"/>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65463" cy="452438"/>
          </a:xfrm>
          <a:prstGeom prst="rect">
            <a:avLst/>
          </a:prstGeom>
          <a:noFill/>
          <a:ln w="9525">
            <a:noFill/>
            <a:miter lim="800000"/>
            <a:headEnd/>
            <a:tailEnd/>
          </a:ln>
          <a:effectLst/>
        </p:spPr>
        <p:txBody>
          <a:bodyPr vert="horz" wrap="square" lIns="92157" tIns="46079" rIns="92157" bIns="46079" numCol="1" anchor="t" anchorCtr="0" compatLnSpc="1">
            <a:prstTxWarp prst="textNoShape">
              <a:avLst/>
            </a:prstTxWarp>
          </a:bodyPr>
          <a:lstStyle>
            <a:lvl1pPr defTabSz="920815">
              <a:defRPr sz="1200">
                <a:latin typeface="Times New Roman" charset="0"/>
              </a:defRPr>
            </a:lvl1pPr>
          </a:lstStyle>
          <a:p>
            <a:pPr>
              <a:defRPr/>
            </a:pPr>
            <a:endParaRPr lang="en-US"/>
          </a:p>
        </p:txBody>
      </p:sp>
      <p:sp>
        <p:nvSpPr>
          <p:cNvPr id="7171" name="Rectangle 3"/>
          <p:cNvSpPr>
            <a:spLocks noGrp="1" noChangeArrowheads="1"/>
          </p:cNvSpPr>
          <p:nvPr>
            <p:ph type="dt" sz="quarter" idx="1"/>
          </p:nvPr>
        </p:nvSpPr>
        <p:spPr bwMode="auto">
          <a:xfrm>
            <a:off x="4011613" y="0"/>
            <a:ext cx="3065462" cy="452438"/>
          </a:xfrm>
          <a:prstGeom prst="rect">
            <a:avLst/>
          </a:prstGeom>
          <a:noFill/>
          <a:ln w="9525">
            <a:noFill/>
            <a:miter lim="800000"/>
            <a:headEnd/>
            <a:tailEnd/>
          </a:ln>
          <a:effectLst/>
        </p:spPr>
        <p:txBody>
          <a:bodyPr vert="horz" wrap="square" lIns="92157" tIns="46079" rIns="92157" bIns="46079" numCol="1" anchor="t" anchorCtr="0" compatLnSpc="1">
            <a:prstTxWarp prst="textNoShape">
              <a:avLst/>
            </a:prstTxWarp>
          </a:bodyPr>
          <a:lstStyle>
            <a:lvl1pPr algn="r" defTabSz="920815">
              <a:defRPr sz="1200">
                <a:latin typeface="Times New Roman" charset="0"/>
              </a:defRPr>
            </a:lvl1pPr>
          </a:lstStyle>
          <a:p>
            <a:pPr>
              <a:defRPr/>
            </a:pPr>
            <a:endParaRPr lang="en-US"/>
          </a:p>
        </p:txBody>
      </p:sp>
      <p:sp>
        <p:nvSpPr>
          <p:cNvPr id="7172" name="Rectangle 4"/>
          <p:cNvSpPr>
            <a:spLocks noGrp="1" noChangeArrowheads="1"/>
          </p:cNvSpPr>
          <p:nvPr>
            <p:ph type="ftr" sz="quarter" idx="2"/>
          </p:nvPr>
        </p:nvSpPr>
        <p:spPr bwMode="auto">
          <a:xfrm>
            <a:off x="0" y="8599488"/>
            <a:ext cx="3065463" cy="452437"/>
          </a:xfrm>
          <a:prstGeom prst="rect">
            <a:avLst/>
          </a:prstGeom>
          <a:noFill/>
          <a:ln w="9525">
            <a:noFill/>
            <a:miter lim="800000"/>
            <a:headEnd/>
            <a:tailEnd/>
          </a:ln>
          <a:effectLst/>
        </p:spPr>
        <p:txBody>
          <a:bodyPr vert="horz" wrap="square" lIns="92157" tIns="46079" rIns="92157" bIns="46079" numCol="1" anchor="b" anchorCtr="0" compatLnSpc="1">
            <a:prstTxWarp prst="textNoShape">
              <a:avLst/>
            </a:prstTxWarp>
          </a:bodyPr>
          <a:lstStyle>
            <a:lvl1pPr defTabSz="920815">
              <a:defRPr sz="1200">
                <a:latin typeface="Times New Roman" charset="0"/>
              </a:defRPr>
            </a:lvl1pPr>
          </a:lstStyle>
          <a:p>
            <a:pPr>
              <a:defRPr/>
            </a:pPr>
            <a:endParaRPr lang="en-US"/>
          </a:p>
        </p:txBody>
      </p:sp>
      <p:sp>
        <p:nvSpPr>
          <p:cNvPr id="7173" name="Rectangle 5"/>
          <p:cNvSpPr>
            <a:spLocks noGrp="1" noChangeArrowheads="1"/>
          </p:cNvSpPr>
          <p:nvPr>
            <p:ph type="sldNum" sz="quarter" idx="3"/>
          </p:nvPr>
        </p:nvSpPr>
        <p:spPr bwMode="auto">
          <a:xfrm>
            <a:off x="4011613" y="8599488"/>
            <a:ext cx="3065462" cy="452437"/>
          </a:xfrm>
          <a:prstGeom prst="rect">
            <a:avLst/>
          </a:prstGeom>
          <a:noFill/>
          <a:ln w="9525">
            <a:noFill/>
            <a:miter lim="800000"/>
            <a:headEnd/>
            <a:tailEnd/>
          </a:ln>
          <a:effectLst/>
        </p:spPr>
        <p:txBody>
          <a:bodyPr vert="horz" wrap="square" lIns="92157" tIns="46079" rIns="92157" bIns="46079" numCol="1" anchor="b" anchorCtr="0" compatLnSpc="1">
            <a:prstTxWarp prst="textNoShape">
              <a:avLst/>
            </a:prstTxWarp>
          </a:bodyPr>
          <a:lstStyle>
            <a:lvl1pPr algn="r" defTabSz="920815">
              <a:defRPr sz="1200">
                <a:latin typeface="Times New Roman" charset="0"/>
              </a:defRPr>
            </a:lvl1pPr>
          </a:lstStyle>
          <a:p>
            <a:pPr>
              <a:defRPr/>
            </a:pPr>
            <a:fld id="{1D7270DB-1C40-48DB-8696-D831A614FCF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5463" cy="452438"/>
          </a:xfrm>
          <a:prstGeom prst="rect">
            <a:avLst/>
          </a:prstGeom>
        </p:spPr>
        <p:txBody>
          <a:bodyPr vert="horz" lIns="89291" tIns="44646" rIns="89291" bIns="44646" rtlCol="0"/>
          <a:lstStyle>
            <a:lvl1pPr algn="l">
              <a:defRPr sz="1200"/>
            </a:lvl1pPr>
          </a:lstStyle>
          <a:p>
            <a:pPr>
              <a:defRPr/>
            </a:pPr>
            <a:endParaRPr lang="en-US"/>
          </a:p>
        </p:txBody>
      </p:sp>
      <p:sp>
        <p:nvSpPr>
          <p:cNvPr id="3" name="Date Placeholder 2"/>
          <p:cNvSpPr>
            <a:spLocks noGrp="1"/>
          </p:cNvSpPr>
          <p:nvPr>
            <p:ph type="dt" idx="1"/>
          </p:nvPr>
        </p:nvSpPr>
        <p:spPr>
          <a:xfrm>
            <a:off x="4010025" y="0"/>
            <a:ext cx="3065463" cy="452438"/>
          </a:xfrm>
          <a:prstGeom prst="rect">
            <a:avLst/>
          </a:prstGeom>
        </p:spPr>
        <p:txBody>
          <a:bodyPr vert="horz" lIns="89291" tIns="44646" rIns="89291" bIns="44646" rtlCol="0"/>
          <a:lstStyle>
            <a:lvl1pPr algn="r">
              <a:defRPr sz="1200"/>
            </a:lvl1pPr>
          </a:lstStyle>
          <a:p>
            <a:pPr>
              <a:defRPr/>
            </a:pPr>
            <a:fld id="{60887FD2-926B-4A5B-A632-E38B6FD09475}" type="datetimeFigureOut">
              <a:rPr lang="en-US"/>
              <a:pPr>
                <a:defRPr/>
              </a:pPr>
              <a:t>1/21/2010</a:t>
            </a:fld>
            <a:endParaRPr lang="en-US"/>
          </a:p>
        </p:txBody>
      </p:sp>
      <p:sp>
        <p:nvSpPr>
          <p:cNvPr id="4" name="Slide Image Placeholder 3"/>
          <p:cNvSpPr>
            <a:spLocks noGrp="1" noRot="1" noChangeAspect="1"/>
          </p:cNvSpPr>
          <p:nvPr>
            <p:ph type="sldImg" idx="2"/>
          </p:nvPr>
        </p:nvSpPr>
        <p:spPr>
          <a:xfrm>
            <a:off x="1276350" y="679450"/>
            <a:ext cx="4524375" cy="3394075"/>
          </a:xfrm>
          <a:prstGeom prst="rect">
            <a:avLst/>
          </a:prstGeom>
          <a:noFill/>
          <a:ln w="12700">
            <a:solidFill>
              <a:prstClr val="black"/>
            </a:solidFill>
          </a:ln>
        </p:spPr>
        <p:txBody>
          <a:bodyPr vert="horz" lIns="89291" tIns="44646" rIns="89291" bIns="44646" rtlCol="0" anchor="ctr"/>
          <a:lstStyle/>
          <a:p>
            <a:pPr lvl="0"/>
            <a:endParaRPr lang="en-US" noProof="0" smtClean="0"/>
          </a:p>
        </p:txBody>
      </p:sp>
      <p:sp>
        <p:nvSpPr>
          <p:cNvPr id="5" name="Notes Placeholder 4"/>
          <p:cNvSpPr>
            <a:spLocks noGrp="1"/>
          </p:cNvSpPr>
          <p:nvPr>
            <p:ph type="body" sz="quarter" idx="3"/>
          </p:nvPr>
        </p:nvSpPr>
        <p:spPr>
          <a:xfrm>
            <a:off x="706438" y="4300538"/>
            <a:ext cx="5664200" cy="4073525"/>
          </a:xfrm>
          <a:prstGeom prst="rect">
            <a:avLst/>
          </a:prstGeom>
        </p:spPr>
        <p:txBody>
          <a:bodyPr vert="horz" lIns="89291" tIns="44646" rIns="89291" bIns="4464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597900"/>
            <a:ext cx="3065463" cy="452438"/>
          </a:xfrm>
          <a:prstGeom prst="rect">
            <a:avLst/>
          </a:prstGeom>
        </p:spPr>
        <p:txBody>
          <a:bodyPr vert="horz" lIns="89291" tIns="44646" rIns="89291" bIns="44646"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4010025" y="8597900"/>
            <a:ext cx="3065463" cy="452438"/>
          </a:xfrm>
          <a:prstGeom prst="rect">
            <a:avLst/>
          </a:prstGeom>
        </p:spPr>
        <p:txBody>
          <a:bodyPr vert="horz" lIns="89291" tIns="44646" rIns="89291" bIns="44646" rtlCol="0" anchor="b"/>
          <a:lstStyle>
            <a:lvl1pPr algn="r">
              <a:defRPr sz="1200"/>
            </a:lvl1pPr>
          </a:lstStyle>
          <a:p>
            <a:pPr>
              <a:defRPr/>
            </a:pPr>
            <a:fld id="{CCB2622F-F982-497A-AD81-92CBA93DEA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E0D142-CA0D-4434-817E-434E258BA762}" type="slidenum">
              <a:rPr lang="en-US" smtClean="0"/>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11061D-4668-402B-9307-56A5EF4FC598}" type="slidenum">
              <a:rPr lang="en-US" smtClean="0"/>
              <a:pPr/>
              <a:t>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572000" cy="6858000"/>
          </a:xfrm>
          <a:prstGeom prst="rect">
            <a:avLst/>
          </a:prstGeom>
          <a:solidFill>
            <a:schemeClr val="accent1"/>
          </a:solidFill>
          <a:ln w="9525">
            <a:noFill/>
            <a:miter lim="800000"/>
            <a:headEnd/>
            <a:tailEnd/>
          </a:ln>
          <a:effectLst/>
        </p:spPr>
        <p:txBody>
          <a:bodyPr wrap="none" anchor="ctr"/>
          <a:lstStyle/>
          <a:p>
            <a:pPr algn="ctr">
              <a:defRPr/>
            </a:pPr>
            <a:endParaRPr kumimoji="1" lang="en-US">
              <a:latin typeface="Times New Roman" charset="0"/>
            </a:endParaRPr>
          </a:p>
        </p:txBody>
      </p:sp>
      <p:sp>
        <p:nvSpPr>
          <p:cNvPr id="5" name="AutoShape 3"/>
          <p:cNvSpPr>
            <a:spLocks noChangeArrowheads="1"/>
          </p:cNvSpPr>
          <p:nvPr/>
        </p:nvSpPr>
        <p:spPr bwMode="auto">
          <a:xfrm>
            <a:off x="685800" y="990600"/>
            <a:ext cx="5181600" cy="1905000"/>
          </a:xfrm>
          <a:prstGeom prst="roundRect">
            <a:avLst>
              <a:gd name="adj" fmla="val 50000"/>
            </a:avLst>
          </a:prstGeom>
          <a:solidFill>
            <a:schemeClr val="bg1"/>
          </a:solidFill>
          <a:ln w="9525">
            <a:noFill/>
            <a:round/>
            <a:headEnd/>
            <a:tailEnd/>
          </a:ln>
          <a:effectLst/>
        </p:spPr>
        <p:txBody>
          <a:bodyPr wrap="none" anchor="ctr"/>
          <a:lstStyle/>
          <a:p>
            <a:pPr algn="ctr">
              <a:defRPr/>
            </a:pPr>
            <a:endParaRPr kumimoji="1" lang="en-US">
              <a:latin typeface="Times New Roman" charset="0"/>
            </a:endParaRPr>
          </a:p>
        </p:txBody>
      </p:sp>
      <p:grpSp>
        <p:nvGrpSpPr>
          <p:cNvPr id="6" name="Group 5"/>
          <p:cNvGrpSpPr>
            <a:grpSpLocks/>
          </p:cNvGrpSpPr>
          <p:nvPr/>
        </p:nvGrpSpPr>
        <p:grpSpPr bwMode="auto">
          <a:xfrm>
            <a:off x="3632200" y="4889500"/>
            <a:ext cx="4876800" cy="319088"/>
            <a:chOff x="2288" y="3080"/>
            <a:chExt cx="3072" cy="201"/>
          </a:xfrm>
        </p:grpSpPr>
        <p:sp>
          <p:nvSpPr>
            <p:cNvPr id="7" name="AutoShape 6"/>
            <p:cNvSpPr>
              <a:spLocks noChangeArrowheads="1"/>
            </p:cNvSpPr>
            <p:nvPr/>
          </p:nvSpPr>
          <p:spPr bwMode="auto">
            <a:xfrm flipH="1">
              <a:off x="2288" y="3080"/>
              <a:ext cx="2914" cy="200"/>
            </a:xfrm>
            <a:prstGeom prst="roundRect">
              <a:avLst>
                <a:gd name="adj" fmla="val 0"/>
              </a:avLst>
            </a:prstGeom>
            <a:solidFill>
              <a:schemeClr val="bg2"/>
            </a:solidFill>
            <a:ln w="9525">
              <a:noFill/>
              <a:round/>
              <a:headEnd/>
              <a:tailEnd/>
            </a:ln>
            <a:effectLst/>
          </p:spPr>
          <p:txBody>
            <a:bodyPr wrap="none" anchor="ctr"/>
            <a:lstStyle/>
            <a:p>
              <a:pPr>
                <a:defRPr/>
              </a:pPr>
              <a:endParaRPr lang="en-US">
                <a:latin typeface="Times New Roman" charset="0"/>
              </a:endParaRPr>
            </a:p>
          </p:txBody>
        </p:sp>
        <p:sp>
          <p:nvSpPr>
            <p:cNvPr id="8" name="AutoShape 7"/>
            <p:cNvSpPr>
              <a:spLocks noChangeArrowheads="1"/>
            </p:cNvSpPr>
            <p:nvPr/>
          </p:nvSpPr>
          <p:spPr bwMode="auto">
            <a:xfrm>
              <a:off x="5196" y="3080"/>
              <a:ext cx="164" cy="201"/>
            </a:xfrm>
            <a:prstGeom prst="flowChartDelay">
              <a:avLst/>
            </a:prstGeom>
            <a:solidFill>
              <a:schemeClr val="bg2"/>
            </a:solidFill>
            <a:ln w="9525">
              <a:noFill/>
              <a:miter lim="800000"/>
              <a:headEnd/>
              <a:tailEnd/>
            </a:ln>
            <a:effectLst/>
          </p:spPr>
          <p:txBody>
            <a:bodyPr wrap="none" anchor="ctr"/>
            <a:lstStyle/>
            <a:p>
              <a:pPr>
                <a:defRPr/>
              </a:pPr>
              <a:endParaRPr lang="en-US">
                <a:latin typeface="Times New Roman" charset="0"/>
              </a:endParaRPr>
            </a:p>
          </p:txBody>
        </p:sp>
      </p:grpSp>
      <p:sp>
        <p:nvSpPr>
          <p:cNvPr id="4100" name="Rectangle 4"/>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r>
              <a:rPr lang="en-US"/>
              <a:t>Click to edit Master subtitle style</a:t>
            </a:r>
          </a:p>
        </p:txBody>
      </p:sp>
      <p:sp>
        <p:nvSpPr>
          <p:cNvPr id="4107" name="Rectangle 11"/>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r>
              <a:rPr lang="en-US"/>
              <a:t>Click to edit Master title style</a:t>
            </a:r>
          </a:p>
        </p:txBody>
      </p:sp>
      <p:sp>
        <p:nvSpPr>
          <p:cNvPr id="9" name="Rectangle 8"/>
          <p:cNvSpPr>
            <a:spLocks noGrp="1" noChangeArrowheads="1"/>
          </p:cNvSpPr>
          <p:nvPr>
            <p:ph type="dt" sz="quarter" idx="10"/>
          </p:nvPr>
        </p:nvSpPr>
        <p:spPr>
          <a:xfrm>
            <a:off x="2667000" y="6553200"/>
            <a:ext cx="1905000" cy="304800"/>
          </a:xfrm>
        </p:spPr>
        <p:txBody>
          <a:bodyPr/>
          <a:lstStyle>
            <a:lvl1pPr>
              <a:defRPr>
                <a:solidFill>
                  <a:schemeClr val="bg1"/>
                </a:solidFill>
              </a:defRPr>
            </a:lvl1pPr>
          </a:lstStyle>
          <a:p>
            <a:pPr>
              <a:defRPr/>
            </a:pPr>
            <a:endParaRPr lang="en-US"/>
          </a:p>
        </p:txBody>
      </p:sp>
      <p:sp>
        <p:nvSpPr>
          <p:cNvPr id="10" name="Rectangle 9"/>
          <p:cNvSpPr>
            <a:spLocks noGrp="1" noChangeArrowheads="1"/>
          </p:cNvSpPr>
          <p:nvPr>
            <p:ph type="ftr" sz="quarter" idx="11"/>
          </p:nvPr>
        </p:nvSpPr>
        <p:spPr>
          <a:xfrm>
            <a:off x="5195888" y="6553200"/>
            <a:ext cx="3279775" cy="304800"/>
          </a:xfrm>
        </p:spPr>
        <p:txBody>
          <a:bodyPr/>
          <a:lstStyle>
            <a:lvl1pPr algn="r">
              <a:defRPr/>
            </a:lvl1pPr>
          </a:lstStyle>
          <a:p>
            <a:pPr>
              <a:defRPr/>
            </a:pPr>
            <a:endParaRPr lang="en-US"/>
          </a:p>
        </p:txBody>
      </p:sp>
      <p:sp>
        <p:nvSpPr>
          <p:cNvPr id="11" name="Rectangle 10"/>
          <p:cNvSpPr>
            <a:spLocks noGrp="1" noChangeArrowheads="1"/>
          </p:cNvSpPr>
          <p:nvPr>
            <p:ph type="sldNum" sz="quarter" idx="12"/>
          </p:nvPr>
        </p:nvSpPr>
        <p:spPr>
          <a:xfrm>
            <a:off x="9525" y="6359525"/>
            <a:ext cx="587375" cy="488950"/>
          </a:xfrm>
        </p:spPr>
        <p:txBody>
          <a:bodyPr anchorCtr="0"/>
          <a:lstStyle>
            <a:lvl1pPr>
              <a:defRPr/>
            </a:lvl1pPr>
          </a:lstStyle>
          <a:p>
            <a:pPr>
              <a:defRPr/>
            </a:pPr>
            <a:fld id="{181D37A8-ADE5-436C-95EF-A7538B57227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0E7904C0-F2C1-487E-BAAA-22C814424F6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2B14F113-8986-49A4-9EE7-7EAFA0F37B7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8C4DCD5B-E7AE-4FEA-8AD9-DD6CD47DE54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C142D9C2-BAD0-49C3-BF7F-83569554992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E21C1053-59DB-4451-B690-7AB37760159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D368983C-A6C6-4561-8169-4165F10B2C1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11071BD8-0A76-4F25-96C3-EFD4AA8E7F9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BFFE7BE4-7656-4B05-82B7-4DE1A52AD89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E1212855-82B4-434C-A436-693D50C9E0D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762000"/>
            <a:ext cx="20002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762000"/>
            <a:ext cx="58483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D2EC5C53-2106-4D38-9452-C8F2DA0B21B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991100" y="2362200"/>
            <a:ext cx="3924300" cy="3733800"/>
          </a:xfrm>
        </p:spPr>
        <p:txBody>
          <a:bodyPr/>
          <a:lstStyle/>
          <a:p>
            <a:pPr lvl="0"/>
            <a:endParaRPr lang="en-US" noProof="0" smtClean="0"/>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DA3D1D4A-0616-4FF0-991D-56D342D3C51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91100" y="2362200"/>
            <a:ext cx="3924300" cy="179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91100" y="4305300"/>
            <a:ext cx="3924300" cy="179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8"/>
          <p:cNvSpPr>
            <a:spLocks noGrp="1" noChangeArrowheads="1"/>
          </p:cNvSpPr>
          <p:nvPr>
            <p:ph type="dt" sz="half" idx="10"/>
          </p:nvPr>
        </p:nvSpPr>
        <p:spPr>
          <a:ln/>
        </p:spPr>
        <p:txBody>
          <a:bodyPr/>
          <a:lstStyle>
            <a:lvl1pPr>
              <a:defRPr/>
            </a:lvl1pPr>
          </a:lstStyle>
          <a:p>
            <a:pPr>
              <a:defRPr/>
            </a:pPr>
            <a:endParaRPr lang="en-US"/>
          </a:p>
        </p:txBody>
      </p:sp>
      <p:sp>
        <p:nvSpPr>
          <p:cNvPr id="7" name="Rectangle 9"/>
          <p:cNvSpPr>
            <a:spLocks noGrp="1" noChangeArrowheads="1"/>
          </p:cNvSpPr>
          <p:nvPr>
            <p:ph type="ftr" sz="quarter" idx="11"/>
          </p:nvPr>
        </p:nvSpPr>
        <p:spPr>
          <a:ln/>
        </p:spPr>
        <p:txBody>
          <a:bodyPr/>
          <a:lstStyle>
            <a:lvl1pPr>
              <a:defRPr/>
            </a:lvl1pPr>
          </a:lstStyle>
          <a:p>
            <a:pPr>
              <a:defRPr/>
            </a:pPr>
            <a:endParaRPr lang="en-US"/>
          </a:p>
        </p:txBody>
      </p:sp>
      <p:sp>
        <p:nvSpPr>
          <p:cNvPr id="8" name="Rectangle 10"/>
          <p:cNvSpPr>
            <a:spLocks noGrp="1" noChangeArrowheads="1"/>
          </p:cNvSpPr>
          <p:nvPr>
            <p:ph type="sldNum" sz="quarter" idx="12"/>
          </p:nvPr>
        </p:nvSpPr>
        <p:spPr>
          <a:ln/>
        </p:spPr>
        <p:txBody>
          <a:bodyPr/>
          <a:lstStyle>
            <a:lvl1pPr>
              <a:defRPr/>
            </a:lvl1pPr>
          </a:lstStyle>
          <a:p>
            <a:pPr>
              <a:defRPr/>
            </a:pPr>
            <a:fld id="{F0F9F391-F987-4107-822F-89680232E2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3200400" cy="6858000"/>
            <a:chOff x="0" y="0"/>
            <a:chExt cx="2016" cy="4320"/>
          </a:xfrm>
        </p:grpSpPr>
        <p:sp>
          <p:nvSpPr>
            <p:cNvPr id="3075" name="Rectangle 3"/>
            <p:cNvSpPr>
              <a:spLocks noChangeArrowheads="1"/>
            </p:cNvSpPr>
            <p:nvPr/>
          </p:nvSpPr>
          <p:spPr bwMode="auto">
            <a:xfrm>
              <a:off x="0" y="0"/>
              <a:ext cx="480" cy="4320"/>
            </a:xfrm>
            <a:prstGeom prst="rect">
              <a:avLst/>
            </a:prstGeom>
            <a:solidFill>
              <a:schemeClr val="accent1"/>
            </a:solidFill>
            <a:ln w="9525">
              <a:noFill/>
              <a:miter lim="800000"/>
              <a:headEnd/>
              <a:tailEnd/>
            </a:ln>
            <a:effectLst/>
          </p:spPr>
          <p:txBody>
            <a:bodyPr wrap="none" anchor="ctr"/>
            <a:lstStyle/>
            <a:p>
              <a:pPr>
                <a:defRPr/>
              </a:pPr>
              <a:endParaRPr lang="en-US">
                <a:latin typeface="Times New Roman" charset="0"/>
              </a:endParaRPr>
            </a:p>
          </p:txBody>
        </p:sp>
        <p:sp>
          <p:nvSpPr>
            <p:cNvPr id="3076" name="Rectangle 4"/>
            <p:cNvSpPr>
              <a:spLocks noChangeArrowheads="1"/>
            </p:cNvSpPr>
            <p:nvPr/>
          </p:nvSpPr>
          <p:spPr bwMode="auto">
            <a:xfrm>
              <a:off x="432" y="0"/>
              <a:ext cx="1584" cy="672"/>
            </a:xfrm>
            <a:prstGeom prst="rect">
              <a:avLst/>
            </a:prstGeom>
            <a:solidFill>
              <a:schemeClr val="accent1"/>
            </a:solidFill>
            <a:ln w="9525">
              <a:noFill/>
              <a:miter lim="800000"/>
              <a:headEnd/>
              <a:tailEnd/>
            </a:ln>
            <a:effectLst/>
          </p:spPr>
          <p:txBody>
            <a:bodyPr wrap="none" anchor="ctr"/>
            <a:lstStyle/>
            <a:p>
              <a:pPr>
                <a:defRPr/>
              </a:pPr>
              <a:endParaRPr lang="en-US">
                <a:latin typeface="Times New Roman" charset="0"/>
              </a:endParaRPr>
            </a:p>
          </p:txBody>
        </p:sp>
      </p:grpSp>
      <p:sp>
        <p:nvSpPr>
          <p:cNvPr id="3077" name="AutoShape 5"/>
          <p:cNvSpPr>
            <a:spLocks noChangeArrowheads="1"/>
          </p:cNvSpPr>
          <p:nvPr/>
        </p:nvSpPr>
        <p:spPr bwMode="auto">
          <a:xfrm>
            <a:off x="762000" y="762000"/>
            <a:ext cx="5105400" cy="609600"/>
          </a:xfrm>
          <a:prstGeom prst="roundRect">
            <a:avLst>
              <a:gd name="adj" fmla="val 50000"/>
            </a:avLst>
          </a:prstGeom>
          <a:solidFill>
            <a:schemeClr val="bg1"/>
          </a:solidFill>
          <a:ln w="9525">
            <a:noFill/>
            <a:round/>
            <a:headEnd/>
            <a:tailEnd/>
          </a:ln>
          <a:effectLst/>
        </p:spPr>
        <p:txBody>
          <a:bodyPr wrap="none" anchor="ctr"/>
          <a:lstStyle/>
          <a:p>
            <a:pPr algn="ctr">
              <a:defRPr/>
            </a:pPr>
            <a:endParaRPr kumimoji="1" lang="en-US">
              <a:latin typeface="Times New Roman" charset="0"/>
            </a:endParaRPr>
          </a:p>
        </p:txBody>
      </p:sp>
      <p:sp>
        <p:nvSpPr>
          <p:cNvPr id="1028" name="Rectangle 6"/>
          <p:cNvSpPr>
            <a:spLocks noGrp="1" noChangeArrowheads="1"/>
          </p:cNvSpPr>
          <p:nvPr>
            <p:ph type="title"/>
          </p:nvPr>
        </p:nvSpPr>
        <p:spPr bwMode="auto">
          <a:xfrm>
            <a:off x="914400" y="762000"/>
            <a:ext cx="80010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9" name="Rectangle 7"/>
          <p:cNvSpPr>
            <a:spLocks noGrp="1" noChangeArrowheads="1"/>
          </p:cNvSpPr>
          <p:nvPr>
            <p:ph type="body" idx="1"/>
          </p:nvPr>
        </p:nvSpPr>
        <p:spPr bwMode="auto">
          <a:xfrm>
            <a:off x="914400" y="2362200"/>
            <a:ext cx="80010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80" name="Rectangle 8"/>
          <p:cNvSpPr>
            <a:spLocks noGrp="1" noChangeArrowheads="1"/>
          </p:cNvSpPr>
          <p:nvPr>
            <p:ph type="dt" sz="half" idx="2"/>
          </p:nvPr>
        </p:nvSpPr>
        <p:spPr bwMode="auto">
          <a:xfrm>
            <a:off x="7010400" y="655320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r">
              <a:defRPr sz="1400">
                <a:latin typeface="+mn-lt"/>
              </a:defRPr>
            </a:lvl1pPr>
          </a:lstStyle>
          <a:p>
            <a:pPr>
              <a:defRPr/>
            </a:pPr>
            <a:endParaRPr lang="en-US"/>
          </a:p>
        </p:txBody>
      </p:sp>
      <p:sp>
        <p:nvSpPr>
          <p:cNvPr id="3081" name="Rectangle 9"/>
          <p:cNvSpPr>
            <a:spLocks noGrp="1" noChangeArrowheads="1"/>
          </p:cNvSpPr>
          <p:nvPr>
            <p:ph type="ftr" sz="quarter" idx="3"/>
          </p:nvPr>
        </p:nvSpPr>
        <p:spPr bwMode="auto">
          <a:xfrm>
            <a:off x="2936875" y="6529388"/>
            <a:ext cx="2895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ctr">
              <a:defRPr sz="1400">
                <a:latin typeface="+mn-lt"/>
              </a:defRPr>
            </a:lvl1pPr>
          </a:lstStyle>
          <a:p>
            <a:pPr>
              <a:defRPr/>
            </a:pPr>
            <a:endParaRPr lang="en-US"/>
          </a:p>
        </p:txBody>
      </p:sp>
      <p:sp>
        <p:nvSpPr>
          <p:cNvPr id="3082" name="Rectangle 10"/>
          <p:cNvSpPr>
            <a:spLocks noGrp="1" noChangeArrowheads="1"/>
          </p:cNvSpPr>
          <p:nvPr>
            <p:ph type="sldNum" sz="quarter" idx="4"/>
          </p:nvPr>
        </p:nvSpPr>
        <p:spPr bwMode="auto">
          <a:xfrm>
            <a:off x="84138" y="63436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spAutoFit/>
          </a:bodyPr>
          <a:lstStyle>
            <a:lvl1pPr>
              <a:defRPr sz="2600" b="1">
                <a:solidFill>
                  <a:schemeClr val="bg1"/>
                </a:solidFill>
                <a:latin typeface="+mn-lt"/>
              </a:defRPr>
            </a:lvl1pPr>
          </a:lstStyle>
          <a:p>
            <a:pPr>
              <a:defRPr/>
            </a:pPr>
            <a:fld id="{CF9FD03F-DBD6-4B72-AED6-758DFC1F15EB}" type="slidenum">
              <a:rPr lang="en-US"/>
              <a:pPr>
                <a:defRPr/>
              </a:pPr>
              <a:t>‹#›</a:t>
            </a:fld>
            <a:endParaRPr lang="en-US"/>
          </a:p>
        </p:txBody>
      </p:sp>
      <p:grpSp>
        <p:nvGrpSpPr>
          <p:cNvPr id="1033" name="Group 11"/>
          <p:cNvGrpSpPr>
            <a:grpSpLocks/>
          </p:cNvGrpSpPr>
          <p:nvPr/>
        </p:nvGrpSpPr>
        <p:grpSpPr bwMode="auto">
          <a:xfrm>
            <a:off x="228600" y="1981200"/>
            <a:ext cx="7391400" cy="319088"/>
            <a:chOff x="144" y="1248"/>
            <a:chExt cx="4656" cy="201"/>
          </a:xfrm>
        </p:grpSpPr>
        <p:sp>
          <p:nvSpPr>
            <p:cNvPr id="3084" name="AutoShape 12"/>
            <p:cNvSpPr>
              <a:spLocks noChangeArrowheads="1"/>
            </p:cNvSpPr>
            <p:nvPr/>
          </p:nvSpPr>
          <p:spPr bwMode="auto">
            <a:xfrm>
              <a:off x="384" y="1248"/>
              <a:ext cx="4416" cy="200"/>
            </a:xfrm>
            <a:prstGeom prst="roundRect">
              <a:avLst>
                <a:gd name="adj" fmla="val 0"/>
              </a:avLst>
            </a:prstGeom>
            <a:solidFill>
              <a:schemeClr val="bg2"/>
            </a:solidFill>
            <a:ln w="9525">
              <a:noFill/>
              <a:round/>
              <a:headEnd/>
              <a:tailEnd/>
            </a:ln>
            <a:effectLst/>
          </p:spPr>
          <p:txBody>
            <a:bodyPr wrap="none" anchor="ctr"/>
            <a:lstStyle/>
            <a:p>
              <a:pPr>
                <a:defRPr/>
              </a:pPr>
              <a:endParaRPr lang="en-US">
                <a:latin typeface="Times New Roman" charset="0"/>
              </a:endParaRPr>
            </a:p>
          </p:txBody>
        </p:sp>
        <p:sp>
          <p:nvSpPr>
            <p:cNvPr id="3085" name="AutoShape 13"/>
            <p:cNvSpPr>
              <a:spLocks noChangeArrowheads="1"/>
            </p:cNvSpPr>
            <p:nvPr/>
          </p:nvSpPr>
          <p:spPr bwMode="auto">
            <a:xfrm flipH="1">
              <a:off x="144" y="1248"/>
              <a:ext cx="248" cy="201"/>
            </a:xfrm>
            <a:prstGeom prst="flowChartDelay">
              <a:avLst/>
            </a:prstGeom>
            <a:solidFill>
              <a:schemeClr val="bg2"/>
            </a:solidFill>
            <a:ln w="9525">
              <a:noFill/>
              <a:miter lim="800000"/>
              <a:headEnd/>
              <a:tailEnd/>
            </a:ln>
            <a:effectLst/>
          </p:spPr>
          <p:txBody>
            <a:bodyPr wrap="none" anchor="ctr"/>
            <a:lstStyle/>
            <a:p>
              <a:pPr>
                <a:defRPr/>
              </a:pPr>
              <a:endParaRPr lang="en-US">
                <a:latin typeface="Times New Roman" charset="0"/>
              </a:endParaRPr>
            </a:p>
          </p:txBody>
        </p:sp>
      </p:grpSp>
    </p:spTree>
  </p:cSld>
  <p:clrMap bg1="lt1" tx1="dk1" bg2="lt2" tx2="dk2" accent1="accent1" accent2="accent2" accent3="accent3" accent4="accent4" accent5="accent5" accent6="accent6" hlink="hlink" folHlink="folHlink"/>
  <p:sldLayoutIdLst>
    <p:sldLayoutId id="2147484093"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2" r:id="rId13"/>
  </p:sldLayoutIdLst>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ctr" eaLnBrk="1" hangingPunct="1"/>
            <a:r>
              <a:rPr lang="en-US" sz="2000" i="1" dirty="0" smtClean="0">
                <a:solidFill>
                  <a:srgbClr val="008000"/>
                </a:solidFill>
              </a:rPr>
              <a:t>Rockford RiverHawks 2009 Recap</a:t>
            </a:r>
          </a:p>
        </p:txBody>
      </p:sp>
      <p:sp>
        <p:nvSpPr>
          <p:cNvPr id="3075" name="Rectangle 3"/>
          <p:cNvSpPr>
            <a:spLocks noGrp="1" noChangeArrowheads="1"/>
          </p:cNvSpPr>
          <p:nvPr>
            <p:ph type="body" sz="half" idx="1"/>
          </p:nvPr>
        </p:nvSpPr>
        <p:spPr>
          <a:xfrm>
            <a:off x="762000" y="3124200"/>
            <a:ext cx="3886200" cy="3505200"/>
          </a:xfrm>
        </p:spPr>
        <p:txBody>
          <a:bodyPr/>
          <a:lstStyle/>
          <a:p>
            <a:pPr eaLnBrk="1" hangingPunct="1">
              <a:lnSpc>
                <a:spcPct val="80000"/>
              </a:lnSpc>
            </a:pPr>
            <a:r>
              <a:rPr lang="en-US" sz="1400" b="1" dirty="0" smtClean="0">
                <a:solidFill>
                  <a:srgbClr val="000000"/>
                </a:solidFill>
              </a:rPr>
              <a:t>The RiverHawks drew more than 100,000 fans for the sixth year in a row. </a:t>
            </a:r>
          </a:p>
          <a:p>
            <a:pPr eaLnBrk="1" hangingPunct="1">
              <a:lnSpc>
                <a:spcPct val="80000"/>
              </a:lnSpc>
            </a:pPr>
            <a:r>
              <a:rPr lang="en-US" sz="1400" b="1" dirty="0" smtClean="0">
                <a:solidFill>
                  <a:srgbClr val="000000"/>
                </a:solidFill>
              </a:rPr>
              <a:t>The RiverHawks sold out a quarter of their home games, including a crowd of 5,677, for the July 2 game. </a:t>
            </a:r>
          </a:p>
          <a:p>
            <a:pPr eaLnBrk="1" hangingPunct="1">
              <a:lnSpc>
                <a:spcPct val="80000"/>
              </a:lnSpc>
            </a:pPr>
            <a:r>
              <a:rPr lang="en-US" sz="1400" b="1" dirty="0" smtClean="0">
                <a:solidFill>
                  <a:srgbClr val="000000"/>
                </a:solidFill>
              </a:rPr>
              <a:t>Hosted the 2009 Frontier League All-Star Game, Home Run Derby &amp; Cubs/White Sox Legends Game. The two-day event drew more than 5,500 fans.</a:t>
            </a:r>
          </a:p>
          <a:p>
            <a:pPr eaLnBrk="1" hangingPunct="1">
              <a:lnSpc>
                <a:spcPct val="80000"/>
              </a:lnSpc>
            </a:pPr>
            <a:r>
              <a:rPr lang="en-US" sz="1400" b="1" dirty="0" smtClean="0">
                <a:solidFill>
                  <a:srgbClr val="000000"/>
                </a:solidFill>
              </a:rPr>
              <a:t>Jason James hit in a league-record 40 straight games, won the league batting title and signed with the Chicago Cubs.</a:t>
            </a:r>
          </a:p>
          <a:p>
            <a:pPr eaLnBrk="1" hangingPunct="1">
              <a:lnSpc>
                <a:spcPct val="80000"/>
              </a:lnSpc>
            </a:pPr>
            <a:r>
              <a:rPr lang="en-US" sz="1400" b="1" dirty="0" smtClean="0">
                <a:solidFill>
                  <a:srgbClr val="000000"/>
                </a:solidFill>
              </a:rPr>
              <a:t>Announced their move to the independent Northern League for 2010. </a:t>
            </a:r>
          </a:p>
          <a:p>
            <a:pPr eaLnBrk="1" hangingPunct="1">
              <a:lnSpc>
                <a:spcPct val="80000"/>
              </a:lnSpc>
            </a:pPr>
            <a:r>
              <a:rPr lang="en-US" sz="1400" b="1" dirty="0" smtClean="0">
                <a:solidFill>
                  <a:srgbClr val="000000"/>
                </a:solidFill>
              </a:rPr>
              <a:t>Once again providing Northern Illinois and Southern Wisconsin </a:t>
            </a:r>
            <a:r>
              <a:rPr lang="en-US" sz="1400" b="1" i="1" u="sng" dirty="0" smtClean="0">
                <a:solidFill>
                  <a:srgbClr val="0D259B"/>
                </a:solidFill>
              </a:rPr>
              <a:t>THE BEST AFFORDABLE FAMILY FUN ENTERTAINMENT!!!!! </a:t>
            </a:r>
          </a:p>
          <a:p>
            <a:pPr eaLnBrk="1" hangingPunct="1">
              <a:lnSpc>
                <a:spcPct val="80000"/>
              </a:lnSpc>
            </a:pPr>
            <a:endParaRPr lang="en-US" sz="1400" b="1" dirty="0" smtClean="0">
              <a:solidFill>
                <a:srgbClr val="000000"/>
              </a:solidFill>
            </a:endParaRPr>
          </a:p>
          <a:p>
            <a:pPr eaLnBrk="1" hangingPunct="1">
              <a:lnSpc>
                <a:spcPct val="80000"/>
              </a:lnSpc>
            </a:pPr>
            <a:endParaRPr lang="en-US" sz="1400" b="1" dirty="0" smtClean="0">
              <a:solidFill>
                <a:srgbClr val="000000"/>
              </a:solidFill>
            </a:endParaRPr>
          </a:p>
          <a:p>
            <a:pPr eaLnBrk="1" hangingPunct="1">
              <a:lnSpc>
                <a:spcPct val="80000"/>
              </a:lnSpc>
            </a:pPr>
            <a:endParaRPr lang="en-US" sz="1400" b="1" dirty="0" smtClean="0">
              <a:solidFill>
                <a:srgbClr val="000000"/>
              </a:solidFill>
            </a:endParaRPr>
          </a:p>
          <a:p>
            <a:pPr eaLnBrk="1" hangingPunct="1">
              <a:lnSpc>
                <a:spcPct val="80000"/>
              </a:lnSpc>
              <a:buFont typeface="Wingdings" pitchFamily="2" charset="2"/>
              <a:buNone/>
            </a:pPr>
            <a:endParaRPr lang="en-US" sz="1400" b="1" dirty="0" smtClean="0">
              <a:solidFill>
                <a:srgbClr val="000000"/>
              </a:solidFill>
            </a:endParaRPr>
          </a:p>
          <a:p>
            <a:pPr eaLnBrk="1" hangingPunct="1">
              <a:lnSpc>
                <a:spcPct val="80000"/>
              </a:lnSpc>
            </a:pPr>
            <a:endParaRPr lang="en-US" sz="1400" b="1" dirty="0" smtClean="0">
              <a:solidFill>
                <a:srgbClr val="000000"/>
              </a:solidFill>
            </a:endParaRPr>
          </a:p>
          <a:p>
            <a:pPr eaLnBrk="1" hangingPunct="1">
              <a:lnSpc>
                <a:spcPct val="80000"/>
              </a:lnSpc>
              <a:buFont typeface="Wingdings" pitchFamily="2" charset="2"/>
              <a:buNone/>
            </a:pPr>
            <a:endParaRPr lang="en-US" sz="1400" b="1" dirty="0" smtClean="0">
              <a:solidFill>
                <a:srgbClr val="000000"/>
              </a:solidFill>
            </a:endParaRPr>
          </a:p>
          <a:p>
            <a:pPr eaLnBrk="1" hangingPunct="1">
              <a:lnSpc>
                <a:spcPct val="80000"/>
              </a:lnSpc>
            </a:pPr>
            <a:endParaRPr lang="en-US" sz="2000" b="1" dirty="0" smtClean="0">
              <a:solidFill>
                <a:srgbClr val="000000"/>
              </a:solidFill>
            </a:endParaRPr>
          </a:p>
          <a:p>
            <a:pPr eaLnBrk="1" hangingPunct="1">
              <a:lnSpc>
                <a:spcPct val="80000"/>
              </a:lnSpc>
            </a:pPr>
            <a:endParaRPr lang="en-US" sz="1200" b="1" dirty="0" smtClean="0">
              <a:solidFill>
                <a:srgbClr val="000000"/>
              </a:solidFill>
            </a:endParaRPr>
          </a:p>
          <a:p>
            <a:pPr eaLnBrk="1" hangingPunct="1">
              <a:lnSpc>
                <a:spcPct val="80000"/>
              </a:lnSpc>
            </a:pPr>
            <a:endParaRPr lang="en-US" sz="1200" b="1" dirty="0" smtClean="0">
              <a:solidFill>
                <a:srgbClr val="000000"/>
              </a:solidFill>
            </a:endParaRPr>
          </a:p>
          <a:p>
            <a:pPr eaLnBrk="1" hangingPunct="1">
              <a:lnSpc>
                <a:spcPct val="80000"/>
              </a:lnSpc>
              <a:buFont typeface="Wingdings" pitchFamily="2" charset="2"/>
              <a:buNone/>
            </a:pPr>
            <a:r>
              <a:rPr lang="en-US" sz="1200" b="1" dirty="0" smtClean="0">
                <a:solidFill>
                  <a:srgbClr val="000000"/>
                </a:solidFill>
              </a:rPr>
              <a:t>	</a:t>
            </a:r>
          </a:p>
          <a:p>
            <a:pPr eaLnBrk="1" hangingPunct="1">
              <a:lnSpc>
                <a:spcPct val="80000"/>
              </a:lnSpc>
            </a:pPr>
            <a:endParaRPr lang="en-US" sz="3200" dirty="0" smtClean="0"/>
          </a:p>
        </p:txBody>
      </p:sp>
      <p:sp>
        <p:nvSpPr>
          <p:cNvPr id="3076" name="Rectangle 4"/>
          <p:cNvSpPr>
            <a:spLocks noChangeArrowheads="1"/>
          </p:cNvSpPr>
          <p:nvPr/>
        </p:nvSpPr>
        <p:spPr bwMode="auto">
          <a:xfrm>
            <a:off x="-427038" y="2835275"/>
            <a:ext cx="9144001" cy="0"/>
          </a:xfrm>
          <a:prstGeom prst="rect">
            <a:avLst/>
          </a:prstGeom>
          <a:noFill/>
          <a:ln w="9525">
            <a:noFill/>
            <a:miter lim="800000"/>
            <a:headEnd/>
            <a:tailEnd/>
          </a:ln>
        </p:spPr>
        <p:txBody>
          <a:bodyPr>
            <a:spAutoFit/>
          </a:bodyPr>
          <a:lstStyle/>
          <a:p>
            <a:endParaRPr lang="en-US"/>
          </a:p>
        </p:txBody>
      </p:sp>
      <p:grpSp>
        <p:nvGrpSpPr>
          <p:cNvPr id="3077" name="Group 5"/>
          <p:cNvGrpSpPr>
            <a:grpSpLocks/>
          </p:cNvGrpSpPr>
          <p:nvPr/>
        </p:nvGrpSpPr>
        <p:grpSpPr bwMode="auto">
          <a:xfrm>
            <a:off x="-427038" y="2835275"/>
            <a:ext cx="9998076" cy="1119188"/>
            <a:chOff x="0" y="8640"/>
            <a:chExt cx="6298" cy="749"/>
          </a:xfrm>
        </p:grpSpPr>
        <p:sp>
          <p:nvSpPr>
            <p:cNvPr id="3082" name="Rectangle 6"/>
            <p:cNvSpPr>
              <a:spLocks noChangeArrowheads="1"/>
            </p:cNvSpPr>
            <p:nvPr/>
          </p:nvSpPr>
          <p:spPr bwMode="auto">
            <a:xfrm>
              <a:off x="0" y="8640"/>
              <a:ext cx="0" cy="0"/>
            </a:xfrm>
            <a:prstGeom prst="rect">
              <a:avLst/>
            </a:prstGeom>
            <a:noFill/>
            <a:ln w="9525">
              <a:noFill/>
              <a:miter lim="800000"/>
              <a:headEnd/>
              <a:tailEnd/>
            </a:ln>
          </p:spPr>
          <p:txBody>
            <a:bodyPr>
              <a:spAutoFit/>
            </a:bodyPr>
            <a:lstStyle/>
            <a:p>
              <a:endParaRPr lang="en-US"/>
            </a:p>
          </p:txBody>
        </p:sp>
        <p:sp>
          <p:nvSpPr>
            <p:cNvPr id="3083" name="Rectangle 7"/>
            <p:cNvSpPr>
              <a:spLocks noChangeArrowheads="1"/>
            </p:cNvSpPr>
            <p:nvPr/>
          </p:nvSpPr>
          <p:spPr bwMode="auto">
            <a:xfrm>
              <a:off x="0" y="8640"/>
              <a:ext cx="6298" cy="749"/>
            </a:xfrm>
            <a:prstGeom prst="rect">
              <a:avLst/>
            </a:prstGeom>
            <a:noFill/>
            <a:ln w="9525">
              <a:noFill/>
              <a:miter lim="800000"/>
              <a:headEnd/>
              <a:tailEnd/>
            </a:ln>
          </p:spPr>
          <p:txBody>
            <a:bodyPr/>
            <a:lstStyle/>
            <a:p>
              <a:r>
                <a:rPr lang="en-US">
                  <a:solidFill>
                    <a:srgbClr val="333333"/>
                  </a:solidFill>
                  <a:latin typeface="Tahoma" pitchFamily="34" charset="0"/>
                </a:rPr>
                <a:t>  </a:t>
              </a:r>
              <a:r>
                <a:rPr lang="en-US" sz="7200">
                  <a:solidFill>
                    <a:srgbClr val="333333"/>
                  </a:solidFill>
                  <a:latin typeface="Tahoma" pitchFamily="34" charset="0"/>
                </a:rPr>
                <a:t> </a:t>
              </a:r>
              <a:r>
                <a:rPr lang="en-US">
                  <a:solidFill>
                    <a:srgbClr val="333333"/>
                  </a:solidFill>
                  <a:latin typeface="Tahoma" pitchFamily="34" charset="0"/>
                </a:rPr>
                <a:t>           </a:t>
              </a:r>
            </a:p>
          </p:txBody>
        </p:sp>
      </p:grpSp>
      <p:sp>
        <p:nvSpPr>
          <p:cNvPr id="3078" name="Rectangle 8"/>
          <p:cNvSpPr>
            <a:spLocks noChangeArrowheads="1"/>
          </p:cNvSpPr>
          <p:nvPr/>
        </p:nvSpPr>
        <p:spPr bwMode="auto">
          <a:xfrm>
            <a:off x="-4763" y="2840038"/>
            <a:ext cx="9144001" cy="0"/>
          </a:xfrm>
          <a:prstGeom prst="rect">
            <a:avLst/>
          </a:prstGeom>
          <a:noFill/>
          <a:ln w="9525">
            <a:noFill/>
            <a:miter lim="800000"/>
            <a:headEnd/>
            <a:tailEnd/>
          </a:ln>
        </p:spPr>
        <p:txBody>
          <a:bodyPr>
            <a:spAutoFit/>
          </a:bodyPr>
          <a:lstStyle/>
          <a:p>
            <a:endParaRPr lang="en-US"/>
          </a:p>
        </p:txBody>
      </p:sp>
      <p:sp>
        <p:nvSpPr>
          <p:cNvPr id="3079" name="Rectangle 9"/>
          <p:cNvSpPr>
            <a:spLocks noChangeArrowheads="1"/>
          </p:cNvSpPr>
          <p:nvPr/>
        </p:nvSpPr>
        <p:spPr bwMode="auto">
          <a:xfrm>
            <a:off x="509588" y="1096963"/>
            <a:ext cx="9144000" cy="0"/>
          </a:xfrm>
          <a:prstGeom prst="rect">
            <a:avLst/>
          </a:prstGeom>
          <a:noFill/>
          <a:ln w="9525">
            <a:noFill/>
            <a:miter lim="800000"/>
            <a:headEnd/>
            <a:tailEnd/>
          </a:ln>
        </p:spPr>
        <p:txBody>
          <a:bodyPr>
            <a:spAutoFit/>
          </a:bodyPr>
          <a:lstStyle/>
          <a:p>
            <a:endParaRPr lang="en-US"/>
          </a:p>
        </p:txBody>
      </p:sp>
      <p:pic>
        <p:nvPicPr>
          <p:cNvPr id="3080" name="Picture 12" descr="Just_Rockford Jersey Logo.jpg"/>
          <p:cNvPicPr>
            <a:picLocks noChangeAspect="1"/>
          </p:cNvPicPr>
          <p:nvPr/>
        </p:nvPicPr>
        <p:blipFill>
          <a:blip r:embed="rId2" cstate="print"/>
          <a:srcRect/>
          <a:stretch>
            <a:fillRect/>
          </a:stretch>
        </p:blipFill>
        <p:spPr bwMode="auto">
          <a:xfrm>
            <a:off x="6934200" y="228600"/>
            <a:ext cx="1898650" cy="1041400"/>
          </a:xfrm>
          <a:prstGeom prst="rect">
            <a:avLst/>
          </a:prstGeom>
          <a:noFill/>
          <a:ln w="9525">
            <a:noFill/>
            <a:miter lim="800000"/>
            <a:headEnd/>
            <a:tailEnd/>
          </a:ln>
        </p:spPr>
      </p:pic>
      <p:pic>
        <p:nvPicPr>
          <p:cNvPr id="3081" name="Picture 10" descr="Opening Night.jpg"/>
          <p:cNvPicPr>
            <a:picLocks noChangeAspect="1"/>
          </p:cNvPicPr>
          <p:nvPr/>
        </p:nvPicPr>
        <p:blipFill>
          <a:blip r:embed="rId3" cstate="print"/>
          <a:srcRect/>
          <a:stretch>
            <a:fillRect/>
          </a:stretch>
        </p:blipFill>
        <p:spPr bwMode="auto">
          <a:xfrm>
            <a:off x="4648200" y="2895600"/>
            <a:ext cx="428625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4400" y="762000"/>
            <a:ext cx="3048000" cy="1143000"/>
          </a:xfrm>
        </p:spPr>
        <p:txBody>
          <a:bodyPr/>
          <a:lstStyle/>
          <a:p>
            <a:pPr eaLnBrk="1" hangingPunct="1"/>
            <a:r>
              <a:rPr lang="en-US" sz="2000" smtClean="0">
                <a:solidFill>
                  <a:srgbClr val="000000"/>
                </a:solidFill>
              </a:rPr>
              <a:t>Road Ranger Stadium</a:t>
            </a:r>
          </a:p>
        </p:txBody>
      </p:sp>
      <p:pic>
        <p:nvPicPr>
          <p:cNvPr id="4099" name="Picture 3" descr="\\Todd\team logos\RiverHawks Primary Tiff.tif"/>
          <p:cNvPicPr>
            <a:picLocks noChangeAspect="1" noChangeArrowheads="1"/>
          </p:cNvPicPr>
          <p:nvPr/>
        </p:nvPicPr>
        <p:blipFill>
          <a:blip r:embed="rId2" cstate="print"/>
          <a:srcRect/>
          <a:stretch>
            <a:fillRect/>
          </a:stretch>
        </p:blipFill>
        <p:spPr bwMode="auto">
          <a:xfrm>
            <a:off x="7086600" y="479425"/>
            <a:ext cx="1752600" cy="976313"/>
          </a:xfrm>
          <a:prstGeom prst="rect">
            <a:avLst/>
          </a:prstGeom>
          <a:noFill/>
          <a:ln w="9525">
            <a:noFill/>
            <a:miter lim="800000"/>
            <a:headEnd/>
            <a:tailEnd/>
          </a:ln>
        </p:spPr>
      </p:pic>
      <p:sp>
        <p:nvSpPr>
          <p:cNvPr id="4100" name="Text Box 4"/>
          <p:cNvSpPr txBox="1">
            <a:spLocks noChangeArrowheads="1"/>
          </p:cNvSpPr>
          <p:nvPr/>
        </p:nvSpPr>
        <p:spPr bwMode="auto">
          <a:xfrm>
            <a:off x="838200" y="2362200"/>
            <a:ext cx="3962400" cy="4638675"/>
          </a:xfrm>
          <a:prstGeom prst="rect">
            <a:avLst/>
          </a:prstGeom>
          <a:noFill/>
          <a:ln w="9525">
            <a:noFill/>
            <a:miter lim="800000"/>
            <a:headEnd/>
            <a:tailEnd/>
          </a:ln>
        </p:spPr>
        <p:txBody>
          <a:bodyPr>
            <a:spAutoFit/>
          </a:bodyPr>
          <a:lstStyle/>
          <a:p>
            <a:pPr>
              <a:lnSpc>
                <a:spcPct val="90000"/>
              </a:lnSpc>
              <a:spcBef>
                <a:spcPct val="20000"/>
              </a:spcBef>
              <a:buClr>
                <a:srgbClr val="000000"/>
              </a:buClr>
              <a:buFont typeface="Wingdings" pitchFamily="2" charset="2"/>
              <a:buChar char="l"/>
            </a:pPr>
            <a:r>
              <a:rPr lang="en-US" sz="1400" dirty="0">
                <a:solidFill>
                  <a:schemeClr val="tx2"/>
                </a:solidFill>
                <a:latin typeface="Arial Black" pitchFamily="34" charset="0"/>
              </a:rPr>
              <a:t>The Rockford RiverHawks play in the premier sports complex in Northern Illinois</a:t>
            </a:r>
            <a:endParaRPr lang="en-US" sz="1400" dirty="0">
              <a:solidFill>
                <a:srgbClr val="000000"/>
              </a:solidFill>
              <a:latin typeface="Arial" charset="0"/>
            </a:endParaRPr>
          </a:p>
          <a:p>
            <a:pPr>
              <a:lnSpc>
                <a:spcPct val="90000"/>
              </a:lnSpc>
              <a:spcBef>
                <a:spcPct val="20000"/>
              </a:spcBef>
              <a:buClr>
                <a:srgbClr val="000000"/>
              </a:buClr>
              <a:buFont typeface="Wingdings" pitchFamily="2" charset="2"/>
              <a:buChar char="l"/>
            </a:pPr>
            <a:r>
              <a:rPr lang="en-US" sz="1400" dirty="0">
                <a:solidFill>
                  <a:schemeClr val="tx2"/>
                </a:solidFill>
                <a:latin typeface="Arial" charset="0"/>
              </a:rPr>
              <a:t>The new stadium has a seating capacity of 3,279 including suites, terrace boxes, and picnic areas.</a:t>
            </a:r>
          </a:p>
          <a:p>
            <a:pPr>
              <a:lnSpc>
                <a:spcPct val="90000"/>
              </a:lnSpc>
              <a:spcBef>
                <a:spcPct val="20000"/>
              </a:spcBef>
              <a:buClr>
                <a:srgbClr val="000000"/>
              </a:buClr>
              <a:buFont typeface="Wingdings" pitchFamily="2" charset="2"/>
              <a:buChar char="l"/>
            </a:pPr>
            <a:r>
              <a:rPr lang="en-US" sz="1400" dirty="0">
                <a:solidFill>
                  <a:schemeClr val="tx2"/>
                </a:solidFill>
                <a:latin typeface="Arial" charset="0"/>
              </a:rPr>
              <a:t>The stadium features</a:t>
            </a:r>
          </a:p>
          <a:p>
            <a:pPr lvl="1">
              <a:lnSpc>
                <a:spcPct val="80000"/>
              </a:lnSpc>
              <a:spcBef>
                <a:spcPct val="20000"/>
              </a:spcBef>
              <a:buFontTx/>
              <a:buChar char="–"/>
            </a:pPr>
            <a:r>
              <a:rPr lang="en-US" sz="1400" dirty="0">
                <a:solidFill>
                  <a:schemeClr val="tx2"/>
                </a:solidFill>
                <a:latin typeface="Arial" charset="0"/>
              </a:rPr>
              <a:t>State-of-the-art scoreboard with full video capabilities.</a:t>
            </a:r>
          </a:p>
          <a:p>
            <a:pPr lvl="1">
              <a:lnSpc>
                <a:spcPct val="80000"/>
              </a:lnSpc>
              <a:spcBef>
                <a:spcPct val="20000"/>
              </a:spcBef>
              <a:buFontTx/>
              <a:buChar char="–"/>
            </a:pPr>
            <a:r>
              <a:rPr lang="en-US" sz="1400" dirty="0">
                <a:solidFill>
                  <a:schemeClr val="tx2"/>
                </a:solidFill>
                <a:latin typeface="Arial" charset="0"/>
              </a:rPr>
              <a:t>Every seat is a full box seat, with </a:t>
            </a:r>
            <a:r>
              <a:rPr lang="en-US" sz="1400" dirty="0" err="1">
                <a:solidFill>
                  <a:schemeClr val="tx2"/>
                </a:solidFill>
                <a:latin typeface="Arial" charset="0"/>
              </a:rPr>
              <a:t>chairbacks</a:t>
            </a:r>
            <a:r>
              <a:rPr lang="en-US" sz="1400" dirty="0">
                <a:solidFill>
                  <a:schemeClr val="tx2"/>
                </a:solidFill>
                <a:latin typeface="Arial" charset="0"/>
              </a:rPr>
              <a:t>, armrests and </a:t>
            </a:r>
            <a:r>
              <a:rPr lang="en-US" sz="1400" dirty="0" err="1">
                <a:solidFill>
                  <a:schemeClr val="tx2"/>
                </a:solidFill>
                <a:latin typeface="Arial" charset="0"/>
              </a:rPr>
              <a:t>cupholders</a:t>
            </a:r>
            <a:r>
              <a:rPr lang="en-US" sz="1400" dirty="0">
                <a:solidFill>
                  <a:schemeClr val="tx2"/>
                </a:solidFill>
                <a:latin typeface="Arial" charset="0"/>
              </a:rPr>
              <a:t>.</a:t>
            </a:r>
          </a:p>
          <a:p>
            <a:pPr lvl="1">
              <a:lnSpc>
                <a:spcPct val="80000"/>
              </a:lnSpc>
              <a:spcBef>
                <a:spcPct val="20000"/>
              </a:spcBef>
              <a:buFontTx/>
              <a:buChar char="–"/>
            </a:pPr>
            <a:r>
              <a:rPr lang="en-US" sz="1400" dirty="0">
                <a:solidFill>
                  <a:schemeClr val="tx2"/>
                </a:solidFill>
                <a:latin typeface="Arial" charset="0"/>
              </a:rPr>
              <a:t>Wide, open-air concourses.</a:t>
            </a:r>
          </a:p>
          <a:p>
            <a:pPr lvl="1">
              <a:lnSpc>
                <a:spcPct val="80000"/>
              </a:lnSpc>
              <a:spcBef>
                <a:spcPct val="20000"/>
              </a:spcBef>
              <a:buFontTx/>
              <a:buChar char="–"/>
            </a:pPr>
            <a:r>
              <a:rPr lang="en-US" sz="1400" dirty="0">
                <a:solidFill>
                  <a:schemeClr val="tx2"/>
                </a:solidFill>
                <a:latin typeface="Arial" charset="0"/>
              </a:rPr>
              <a:t>Team souvenir store</a:t>
            </a:r>
          </a:p>
          <a:p>
            <a:pPr lvl="1">
              <a:lnSpc>
                <a:spcPct val="80000"/>
              </a:lnSpc>
              <a:spcBef>
                <a:spcPct val="20000"/>
              </a:spcBef>
              <a:buFontTx/>
              <a:buChar char="–"/>
            </a:pPr>
            <a:r>
              <a:rPr lang="en-US" sz="1400" dirty="0">
                <a:solidFill>
                  <a:schemeClr val="tx2"/>
                </a:solidFill>
                <a:latin typeface="Arial" charset="0"/>
              </a:rPr>
              <a:t>Children’s play area</a:t>
            </a:r>
          </a:p>
          <a:p>
            <a:pPr lvl="1">
              <a:lnSpc>
                <a:spcPct val="80000"/>
              </a:lnSpc>
              <a:spcBef>
                <a:spcPct val="20000"/>
              </a:spcBef>
              <a:buFontTx/>
              <a:buChar char="–"/>
            </a:pPr>
            <a:r>
              <a:rPr lang="en-US" sz="1400" dirty="0">
                <a:solidFill>
                  <a:schemeClr val="tx2"/>
                </a:solidFill>
                <a:latin typeface="Arial" charset="0"/>
              </a:rPr>
              <a:t>Beach Club Grill with a 300-person capacity</a:t>
            </a:r>
          </a:p>
          <a:p>
            <a:pPr lvl="1">
              <a:lnSpc>
                <a:spcPct val="80000"/>
              </a:lnSpc>
              <a:spcBef>
                <a:spcPct val="20000"/>
              </a:spcBef>
              <a:buFontTx/>
              <a:buChar char="–"/>
            </a:pPr>
            <a:r>
              <a:rPr lang="en-US" sz="1400" dirty="0">
                <a:solidFill>
                  <a:schemeClr val="tx2"/>
                </a:solidFill>
                <a:latin typeface="Arial" charset="0"/>
              </a:rPr>
              <a:t>Voted Rockford’s best concessions by readers of Rockford Register Star</a:t>
            </a:r>
          </a:p>
          <a:p>
            <a:pPr>
              <a:lnSpc>
                <a:spcPct val="90000"/>
              </a:lnSpc>
              <a:spcBef>
                <a:spcPct val="20000"/>
              </a:spcBef>
              <a:buClr>
                <a:srgbClr val="000000"/>
              </a:buClr>
              <a:buFont typeface="Wingdings" pitchFamily="2" charset="2"/>
              <a:buChar char="l"/>
            </a:pPr>
            <a:r>
              <a:rPr lang="en-US" sz="1400" dirty="0">
                <a:solidFill>
                  <a:srgbClr val="000000"/>
                </a:solidFill>
                <a:latin typeface="Arial" charset="0"/>
              </a:rPr>
              <a:t>The entrance to the facility is less than ¼ mile from the Riverside exit on 1-90.</a:t>
            </a:r>
          </a:p>
          <a:p>
            <a:pPr>
              <a:lnSpc>
                <a:spcPct val="90000"/>
              </a:lnSpc>
              <a:spcBef>
                <a:spcPct val="20000"/>
              </a:spcBef>
              <a:buClr>
                <a:srgbClr val="000000"/>
              </a:buClr>
              <a:buFont typeface="Wingdings" pitchFamily="2" charset="2"/>
              <a:buChar char="l"/>
            </a:pPr>
            <a:r>
              <a:rPr lang="en-US" sz="1400" dirty="0">
                <a:solidFill>
                  <a:srgbClr val="000000"/>
                </a:solidFill>
                <a:latin typeface="Arial" charset="0"/>
              </a:rPr>
              <a:t>The field itself is visible from 1-90.</a:t>
            </a:r>
          </a:p>
          <a:p>
            <a:pPr>
              <a:lnSpc>
                <a:spcPct val="90000"/>
              </a:lnSpc>
              <a:spcBef>
                <a:spcPct val="20000"/>
              </a:spcBef>
              <a:buClr>
                <a:srgbClr val="000000"/>
              </a:buClr>
              <a:buFont typeface="Wingdings" pitchFamily="2" charset="2"/>
              <a:buNone/>
            </a:pPr>
            <a:endParaRPr lang="en-US" sz="1400" dirty="0">
              <a:solidFill>
                <a:schemeClr val="tx2"/>
              </a:solidFill>
            </a:endParaRPr>
          </a:p>
        </p:txBody>
      </p:sp>
      <p:pic>
        <p:nvPicPr>
          <p:cNvPr id="4101" name="Picture 6" descr="DSC01512"/>
          <p:cNvPicPr>
            <a:picLocks noChangeAspect="1" noChangeArrowheads="1"/>
          </p:cNvPicPr>
          <p:nvPr/>
        </p:nvPicPr>
        <p:blipFill>
          <a:blip r:embed="rId3" cstate="print"/>
          <a:srcRect/>
          <a:stretch>
            <a:fillRect/>
          </a:stretch>
        </p:blipFill>
        <p:spPr bwMode="auto">
          <a:xfrm>
            <a:off x="4876800" y="2438400"/>
            <a:ext cx="2286000" cy="1714500"/>
          </a:xfrm>
          <a:prstGeom prst="rect">
            <a:avLst/>
          </a:prstGeom>
          <a:noFill/>
          <a:ln w="9525">
            <a:noFill/>
            <a:miter lim="800000"/>
            <a:headEnd/>
            <a:tailEnd/>
          </a:ln>
        </p:spPr>
      </p:pic>
      <p:pic>
        <p:nvPicPr>
          <p:cNvPr id="4102" name="Picture 8" descr="DSC02451"/>
          <p:cNvPicPr>
            <a:picLocks noChangeAspect="1" noChangeArrowheads="1"/>
          </p:cNvPicPr>
          <p:nvPr/>
        </p:nvPicPr>
        <p:blipFill>
          <a:blip r:embed="rId4" cstate="print"/>
          <a:srcRect/>
          <a:stretch>
            <a:fillRect/>
          </a:stretch>
        </p:blipFill>
        <p:spPr bwMode="auto">
          <a:xfrm>
            <a:off x="4800600" y="4914900"/>
            <a:ext cx="2590800" cy="1943100"/>
          </a:xfrm>
          <a:prstGeom prst="rect">
            <a:avLst/>
          </a:prstGeom>
          <a:noFill/>
          <a:ln w="9525">
            <a:noFill/>
            <a:miter lim="800000"/>
            <a:headEnd/>
            <a:tailEnd/>
          </a:ln>
        </p:spPr>
      </p:pic>
      <p:pic>
        <p:nvPicPr>
          <p:cNvPr id="4103" name="Picture 9" descr="DSC00604"/>
          <p:cNvPicPr>
            <a:picLocks noChangeAspect="1" noChangeArrowheads="1"/>
          </p:cNvPicPr>
          <p:nvPr/>
        </p:nvPicPr>
        <p:blipFill>
          <a:blip r:embed="rId5" cstate="print"/>
          <a:srcRect/>
          <a:stretch>
            <a:fillRect/>
          </a:stretch>
        </p:blipFill>
        <p:spPr bwMode="auto">
          <a:xfrm>
            <a:off x="6858000" y="3810000"/>
            <a:ext cx="2133600" cy="163512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sz="2000" i="1" dirty="0" smtClean="0">
                <a:solidFill>
                  <a:srgbClr val="008000"/>
                </a:solidFill>
              </a:rPr>
              <a:t>Exposure in 2010</a:t>
            </a:r>
          </a:p>
        </p:txBody>
      </p:sp>
      <p:sp>
        <p:nvSpPr>
          <p:cNvPr id="6147" name="Rectangle 3"/>
          <p:cNvSpPr>
            <a:spLocks noGrp="1" noChangeArrowheads="1"/>
          </p:cNvSpPr>
          <p:nvPr>
            <p:ph type="body" sz="half" idx="1"/>
          </p:nvPr>
        </p:nvSpPr>
        <p:spPr>
          <a:xfrm>
            <a:off x="914400" y="2362200"/>
            <a:ext cx="7924800" cy="3733800"/>
          </a:xfrm>
        </p:spPr>
        <p:txBody>
          <a:bodyPr/>
          <a:lstStyle/>
          <a:p>
            <a:pPr eaLnBrk="1" hangingPunct="1">
              <a:lnSpc>
                <a:spcPct val="80000"/>
              </a:lnSpc>
              <a:buFont typeface="Wingdings" pitchFamily="2" charset="2"/>
              <a:buNone/>
            </a:pPr>
            <a:endParaRPr lang="en-US" sz="2000" b="1" dirty="0" smtClean="0">
              <a:solidFill>
                <a:srgbClr val="000000"/>
              </a:solidFill>
            </a:endParaRPr>
          </a:p>
          <a:p>
            <a:pPr eaLnBrk="1" hangingPunct="1">
              <a:lnSpc>
                <a:spcPct val="80000"/>
              </a:lnSpc>
            </a:pPr>
            <a:r>
              <a:rPr lang="en-US" sz="1600" b="1" dirty="0" smtClean="0">
                <a:solidFill>
                  <a:schemeClr val="tx2"/>
                </a:solidFill>
              </a:rPr>
              <a:t>The Rockford RiverHawks, Road Ranger Stadium and Events in 2010.</a:t>
            </a:r>
          </a:p>
          <a:p>
            <a:pPr eaLnBrk="1" hangingPunct="1">
              <a:lnSpc>
                <a:spcPct val="80000"/>
              </a:lnSpc>
            </a:pPr>
            <a:endParaRPr lang="en-US" sz="1600" b="1" dirty="0" smtClean="0">
              <a:solidFill>
                <a:schemeClr val="tx2"/>
              </a:solidFill>
            </a:endParaRPr>
          </a:p>
          <a:p>
            <a:pPr eaLnBrk="1" hangingPunct="1">
              <a:lnSpc>
                <a:spcPct val="80000"/>
              </a:lnSpc>
            </a:pPr>
            <a:endParaRPr lang="en-US" sz="1600" b="1" dirty="0" smtClean="0">
              <a:solidFill>
                <a:schemeClr val="tx2"/>
              </a:solidFill>
            </a:endParaRPr>
          </a:p>
          <a:p>
            <a:pPr eaLnBrk="1" hangingPunct="1">
              <a:lnSpc>
                <a:spcPct val="80000"/>
              </a:lnSpc>
            </a:pPr>
            <a:endParaRPr lang="en-US" sz="1600" b="1" i="1" dirty="0" smtClean="0">
              <a:solidFill>
                <a:srgbClr val="0D259B"/>
              </a:solidFill>
            </a:endParaRPr>
          </a:p>
          <a:p>
            <a:pPr lvl="1" eaLnBrk="1" hangingPunct="1">
              <a:lnSpc>
                <a:spcPct val="80000"/>
              </a:lnSpc>
            </a:pPr>
            <a:r>
              <a:rPr lang="en-US" sz="1400" b="1" i="1" dirty="0" smtClean="0">
                <a:solidFill>
                  <a:srgbClr val="0D259B"/>
                </a:solidFill>
              </a:rPr>
              <a:t>Rockford RiverHawks (50) games</a:t>
            </a:r>
          </a:p>
          <a:p>
            <a:pPr lvl="1" eaLnBrk="1" hangingPunct="1">
              <a:lnSpc>
                <a:spcPct val="80000"/>
              </a:lnSpc>
            </a:pPr>
            <a:r>
              <a:rPr lang="en-US" sz="1400" b="1" i="1" dirty="0" smtClean="0">
                <a:solidFill>
                  <a:srgbClr val="0D259B"/>
                </a:solidFill>
              </a:rPr>
              <a:t>Home to Rockford College Baseball</a:t>
            </a:r>
          </a:p>
          <a:p>
            <a:pPr lvl="1" eaLnBrk="1" hangingPunct="1">
              <a:lnSpc>
                <a:spcPct val="80000"/>
              </a:lnSpc>
            </a:pPr>
            <a:r>
              <a:rPr lang="en-US" sz="1400" b="1" i="1" dirty="0" smtClean="0">
                <a:solidFill>
                  <a:srgbClr val="0D259B"/>
                </a:solidFill>
              </a:rPr>
              <a:t>IHSA Super Sectionals A, AA</a:t>
            </a:r>
          </a:p>
          <a:p>
            <a:pPr lvl="1" eaLnBrk="1" hangingPunct="1">
              <a:lnSpc>
                <a:spcPct val="80000"/>
              </a:lnSpc>
            </a:pPr>
            <a:r>
              <a:rPr lang="en-US" sz="1400" b="1" i="1" dirty="0" smtClean="0">
                <a:solidFill>
                  <a:srgbClr val="0D259B"/>
                </a:solidFill>
              </a:rPr>
              <a:t>NAC Conference Tournament</a:t>
            </a:r>
          </a:p>
          <a:p>
            <a:pPr lvl="1" eaLnBrk="1" hangingPunct="1">
              <a:lnSpc>
                <a:spcPct val="80000"/>
              </a:lnSpc>
            </a:pPr>
            <a:r>
              <a:rPr lang="en-US" sz="1400" b="1" i="1" dirty="0" smtClean="0">
                <a:solidFill>
                  <a:srgbClr val="0D259B"/>
                </a:solidFill>
              </a:rPr>
              <a:t>High School Tournaments</a:t>
            </a:r>
          </a:p>
          <a:p>
            <a:pPr lvl="1" eaLnBrk="1" hangingPunct="1">
              <a:lnSpc>
                <a:spcPct val="80000"/>
              </a:lnSpc>
            </a:pPr>
            <a:r>
              <a:rPr lang="en-US" sz="1400" b="1" i="1" dirty="0" smtClean="0">
                <a:solidFill>
                  <a:srgbClr val="0D259B"/>
                </a:solidFill>
              </a:rPr>
              <a:t>CVB Outside events (Car Shows)</a:t>
            </a:r>
          </a:p>
          <a:p>
            <a:pPr lvl="1" eaLnBrk="1" hangingPunct="1">
              <a:lnSpc>
                <a:spcPct val="80000"/>
              </a:lnSpc>
            </a:pPr>
            <a:r>
              <a:rPr lang="en-US" sz="1400" b="1" i="1" dirty="0" smtClean="0">
                <a:solidFill>
                  <a:srgbClr val="0D259B"/>
                </a:solidFill>
              </a:rPr>
              <a:t>Taste of Rockford</a:t>
            </a:r>
          </a:p>
          <a:p>
            <a:pPr lvl="1" eaLnBrk="1" hangingPunct="1">
              <a:lnSpc>
                <a:spcPct val="80000"/>
              </a:lnSpc>
            </a:pPr>
            <a:r>
              <a:rPr lang="en-US" sz="1400" b="1" i="1" dirty="0" smtClean="0">
                <a:solidFill>
                  <a:srgbClr val="0D259B"/>
                </a:solidFill>
              </a:rPr>
              <a:t>Concerts and more………</a:t>
            </a:r>
          </a:p>
          <a:p>
            <a:pPr lvl="1" eaLnBrk="1" hangingPunct="1">
              <a:lnSpc>
                <a:spcPct val="80000"/>
              </a:lnSpc>
            </a:pPr>
            <a:r>
              <a:rPr lang="en-US" sz="1400" b="1" i="1" dirty="0" smtClean="0">
                <a:solidFill>
                  <a:srgbClr val="0D259B"/>
                </a:solidFill>
              </a:rPr>
              <a:t>More than 200,000 VISITORS IN 2009!!</a:t>
            </a:r>
          </a:p>
          <a:p>
            <a:pPr lvl="1" eaLnBrk="1" hangingPunct="1">
              <a:lnSpc>
                <a:spcPct val="80000"/>
              </a:lnSpc>
              <a:buFontTx/>
              <a:buNone/>
            </a:pPr>
            <a:endParaRPr lang="en-US" sz="2800" dirty="0" smtClean="0">
              <a:solidFill>
                <a:schemeClr val="tx2"/>
              </a:solidFill>
            </a:endParaRPr>
          </a:p>
          <a:p>
            <a:pPr lvl="1" eaLnBrk="1" hangingPunct="1">
              <a:lnSpc>
                <a:spcPct val="80000"/>
              </a:lnSpc>
              <a:buFontTx/>
              <a:buNone/>
            </a:pPr>
            <a:endParaRPr lang="en-US" sz="2800" dirty="0" smtClean="0"/>
          </a:p>
        </p:txBody>
      </p:sp>
      <p:pic>
        <p:nvPicPr>
          <p:cNvPr id="6148" name="Picture 18" descr="C:\Documents and Settings\Owner\My Documents\My Pictures\Roof 013.jpg"/>
          <p:cNvPicPr>
            <a:picLocks noChangeAspect="1" noChangeArrowheads="1"/>
          </p:cNvPicPr>
          <p:nvPr/>
        </p:nvPicPr>
        <p:blipFill>
          <a:blip r:embed="rId3" cstate="print"/>
          <a:srcRect/>
          <a:stretch>
            <a:fillRect/>
          </a:stretch>
        </p:blipFill>
        <p:spPr bwMode="auto">
          <a:xfrm>
            <a:off x="4876800" y="3505200"/>
            <a:ext cx="4064000" cy="3048000"/>
          </a:xfrm>
          <a:prstGeom prst="rect">
            <a:avLst/>
          </a:prstGeom>
          <a:noFill/>
          <a:ln w="9525">
            <a:noFill/>
            <a:miter lim="800000"/>
            <a:headEnd/>
            <a:tailEnd/>
          </a:ln>
        </p:spPr>
      </p:pic>
      <p:pic>
        <p:nvPicPr>
          <p:cNvPr id="6149" name="Picture 3" descr="\\Todd\team logos\RiverHawks Primary Tiff.tif"/>
          <p:cNvPicPr>
            <a:picLocks noChangeAspect="1" noChangeArrowheads="1"/>
          </p:cNvPicPr>
          <p:nvPr/>
        </p:nvPicPr>
        <p:blipFill>
          <a:blip r:embed="rId4" cstate="print"/>
          <a:srcRect/>
          <a:stretch>
            <a:fillRect/>
          </a:stretch>
        </p:blipFill>
        <p:spPr bwMode="auto">
          <a:xfrm>
            <a:off x="7086600" y="479425"/>
            <a:ext cx="1752600" cy="976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14400" y="762000"/>
            <a:ext cx="2819400" cy="1143000"/>
          </a:xfrm>
        </p:spPr>
        <p:txBody>
          <a:bodyPr/>
          <a:lstStyle/>
          <a:p>
            <a:pPr eaLnBrk="1" hangingPunct="1"/>
            <a:r>
              <a:rPr lang="en-US" sz="2000" smtClean="0">
                <a:solidFill>
                  <a:srgbClr val="000000"/>
                </a:solidFill>
              </a:rPr>
              <a:t>Rockford RiverHawks</a:t>
            </a:r>
          </a:p>
        </p:txBody>
      </p:sp>
      <p:pic>
        <p:nvPicPr>
          <p:cNvPr id="7171" name="Picture 3" descr="\\Todd\team logos\RiverHawks Primary Tiff.tif"/>
          <p:cNvPicPr>
            <a:picLocks noChangeAspect="1" noChangeArrowheads="1"/>
          </p:cNvPicPr>
          <p:nvPr/>
        </p:nvPicPr>
        <p:blipFill>
          <a:blip r:embed="rId2" cstate="print"/>
          <a:srcRect/>
          <a:stretch>
            <a:fillRect/>
          </a:stretch>
        </p:blipFill>
        <p:spPr bwMode="auto">
          <a:xfrm>
            <a:off x="7086600" y="479425"/>
            <a:ext cx="1752600" cy="976313"/>
          </a:xfrm>
          <a:prstGeom prst="rect">
            <a:avLst/>
          </a:prstGeom>
          <a:noFill/>
          <a:ln w="9525">
            <a:noFill/>
            <a:miter lim="800000"/>
            <a:headEnd/>
            <a:tailEnd/>
          </a:ln>
        </p:spPr>
      </p:pic>
      <p:pic>
        <p:nvPicPr>
          <p:cNvPr id="7172" name="Picture 4" descr="fllogo2003"/>
          <p:cNvPicPr>
            <a:picLocks noChangeAspect="1" noChangeArrowheads="1"/>
          </p:cNvPicPr>
          <p:nvPr/>
        </p:nvPicPr>
        <p:blipFill>
          <a:blip r:embed="rId3" cstate="print"/>
          <a:srcRect/>
          <a:stretch>
            <a:fillRect/>
          </a:stretch>
        </p:blipFill>
        <p:spPr bwMode="auto">
          <a:xfrm>
            <a:off x="5410200" y="457200"/>
            <a:ext cx="1524000" cy="1160463"/>
          </a:xfrm>
          <a:prstGeom prst="rect">
            <a:avLst/>
          </a:prstGeom>
          <a:noFill/>
          <a:ln w="6350">
            <a:noFill/>
            <a:miter lim="800000"/>
            <a:headEnd/>
            <a:tailEnd/>
          </a:ln>
        </p:spPr>
      </p:pic>
      <p:sp>
        <p:nvSpPr>
          <p:cNvPr id="7173" name="Rectangle 5"/>
          <p:cNvSpPr>
            <a:spLocks noChangeArrowheads="1"/>
          </p:cNvSpPr>
          <p:nvPr/>
        </p:nvSpPr>
        <p:spPr bwMode="auto">
          <a:xfrm>
            <a:off x="838200" y="2362200"/>
            <a:ext cx="4876800" cy="4267200"/>
          </a:xfrm>
          <a:prstGeom prst="rect">
            <a:avLst/>
          </a:prstGeom>
          <a:noFill/>
          <a:ln w="9525">
            <a:noFill/>
            <a:miter lim="800000"/>
            <a:headEnd/>
            <a:tailEnd/>
          </a:ln>
        </p:spPr>
        <p:txBody>
          <a:bodyPr/>
          <a:lstStyle/>
          <a:p>
            <a:pPr marL="342900" indent="-342900">
              <a:lnSpc>
                <a:spcPct val="80000"/>
              </a:lnSpc>
              <a:spcBef>
                <a:spcPct val="20000"/>
              </a:spcBef>
              <a:buClr>
                <a:schemeClr val="tx1"/>
              </a:buClr>
              <a:buSzPct val="75000"/>
              <a:buFont typeface="Wingdings" pitchFamily="2" charset="2"/>
              <a:buNone/>
            </a:pPr>
            <a:endParaRPr lang="en-US" sz="1400" b="1" dirty="0">
              <a:solidFill>
                <a:schemeClr val="tx2"/>
              </a:solidFill>
              <a:latin typeface="Arial" charset="0"/>
            </a:endParaRPr>
          </a:p>
          <a:p>
            <a:pPr marL="342900" indent="-342900">
              <a:lnSpc>
                <a:spcPct val="80000"/>
              </a:lnSpc>
              <a:spcBef>
                <a:spcPct val="20000"/>
              </a:spcBef>
              <a:buFontTx/>
              <a:buChar char="•"/>
            </a:pPr>
            <a:r>
              <a:rPr lang="en-US" sz="1400" dirty="0">
                <a:solidFill>
                  <a:schemeClr val="tx2"/>
                </a:solidFill>
                <a:latin typeface="Arial" charset="0"/>
              </a:rPr>
              <a:t>The RiverHawks hosted more than </a:t>
            </a:r>
            <a:r>
              <a:rPr lang="en-US" sz="1400" dirty="0" smtClean="0">
                <a:solidFill>
                  <a:schemeClr val="tx2"/>
                </a:solidFill>
                <a:latin typeface="Arial" charset="0"/>
              </a:rPr>
              <a:t>200 </a:t>
            </a:r>
            <a:r>
              <a:rPr lang="en-US" sz="1400" dirty="0">
                <a:solidFill>
                  <a:schemeClr val="tx2"/>
                </a:solidFill>
                <a:latin typeface="Arial" charset="0"/>
              </a:rPr>
              <a:t>games in </a:t>
            </a:r>
            <a:r>
              <a:rPr lang="en-US" sz="1400" dirty="0" smtClean="0">
                <a:solidFill>
                  <a:schemeClr val="tx2"/>
                </a:solidFill>
                <a:latin typeface="Arial" charset="0"/>
              </a:rPr>
              <a:t>2009. </a:t>
            </a:r>
            <a:r>
              <a:rPr lang="en-US" sz="1400" dirty="0">
                <a:solidFill>
                  <a:schemeClr val="tx2"/>
                </a:solidFill>
                <a:latin typeface="Arial" charset="0"/>
              </a:rPr>
              <a:t>In addition to their games, the RiverHawks hosted Rockford College’s entire home schedule, NCAA postseason baseball, a high-school </a:t>
            </a:r>
            <a:r>
              <a:rPr lang="en-US" sz="1400" dirty="0" err="1">
                <a:solidFill>
                  <a:schemeClr val="tx2"/>
                </a:solidFill>
                <a:latin typeface="Arial" charset="0"/>
              </a:rPr>
              <a:t>supersectional</a:t>
            </a:r>
            <a:r>
              <a:rPr lang="en-US" sz="1400" dirty="0">
                <a:solidFill>
                  <a:schemeClr val="tx2"/>
                </a:solidFill>
                <a:latin typeface="Arial" charset="0"/>
              </a:rPr>
              <a:t> and many other amateur tournaments. About 200,000 total fans watched games at the stadium in </a:t>
            </a:r>
            <a:r>
              <a:rPr lang="en-US" sz="1400" dirty="0" smtClean="0">
                <a:solidFill>
                  <a:schemeClr val="tx2"/>
                </a:solidFill>
                <a:latin typeface="Arial" charset="0"/>
              </a:rPr>
              <a:t>2009.</a:t>
            </a:r>
            <a:endParaRPr lang="en-US" sz="1400" dirty="0">
              <a:solidFill>
                <a:schemeClr val="tx2"/>
              </a:solidFill>
              <a:latin typeface="Arial" charset="0"/>
            </a:endParaRPr>
          </a:p>
          <a:p>
            <a:pPr marL="342900" indent="-342900">
              <a:lnSpc>
                <a:spcPct val="80000"/>
              </a:lnSpc>
              <a:spcBef>
                <a:spcPct val="20000"/>
              </a:spcBef>
              <a:buFontTx/>
              <a:buChar char="•"/>
            </a:pPr>
            <a:endParaRPr lang="en-US" sz="1400" dirty="0">
              <a:solidFill>
                <a:schemeClr val="tx2"/>
              </a:solidFill>
              <a:latin typeface="Arial" charset="0"/>
            </a:endParaRPr>
          </a:p>
          <a:p>
            <a:pPr marL="342900" indent="-342900">
              <a:lnSpc>
                <a:spcPct val="80000"/>
              </a:lnSpc>
              <a:spcBef>
                <a:spcPct val="20000"/>
              </a:spcBef>
              <a:buFontTx/>
              <a:buChar char="•"/>
            </a:pPr>
            <a:r>
              <a:rPr lang="en-US" sz="1400" dirty="0">
                <a:solidFill>
                  <a:schemeClr val="tx2"/>
                </a:solidFill>
                <a:latin typeface="Arial" charset="0"/>
              </a:rPr>
              <a:t>The RiverHawks are members of the </a:t>
            </a:r>
            <a:r>
              <a:rPr lang="en-US" sz="1400" dirty="0" smtClean="0">
                <a:solidFill>
                  <a:schemeClr val="tx2"/>
                </a:solidFill>
                <a:latin typeface="Arial" charset="0"/>
              </a:rPr>
              <a:t>Northern League</a:t>
            </a:r>
            <a:r>
              <a:rPr lang="en-US" sz="1400" dirty="0">
                <a:solidFill>
                  <a:schemeClr val="tx2"/>
                </a:solidFill>
                <a:latin typeface="Arial" charset="0"/>
              </a:rPr>
              <a:t>, </a:t>
            </a:r>
            <a:r>
              <a:rPr lang="en-US" sz="1400" dirty="0" smtClean="0">
                <a:solidFill>
                  <a:schemeClr val="tx2"/>
                </a:solidFill>
                <a:latin typeface="Arial" charset="0"/>
              </a:rPr>
              <a:t>the first modern independent professional baseball league. Member teams include Schaumburg, Joliet, Gary, Lake County (Zion), Kansas City, Fargo and Winnipeg. </a:t>
            </a:r>
            <a:endParaRPr lang="en-US" sz="1400" dirty="0">
              <a:solidFill>
                <a:schemeClr val="tx2"/>
              </a:solidFill>
              <a:latin typeface="Arial" charset="0"/>
            </a:endParaRPr>
          </a:p>
          <a:p>
            <a:pPr marL="342900" indent="-342900">
              <a:lnSpc>
                <a:spcPct val="80000"/>
              </a:lnSpc>
              <a:spcBef>
                <a:spcPct val="20000"/>
              </a:spcBef>
            </a:pPr>
            <a:endParaRPr lang="en-US" sz="1400" dirty="0">
              <a:solidFill>
                <a:schemeClr val="tx2"/>
              </a:solidFill>
              <a:latin typeface="Arial" charset="0"/>
            </a:endParaRPr>
          </a:p>
          <a:p>
            <a:pPr marL="342900" indent="-342900">
              <a:lnSpc>
                <a:spcPct val="80000"/>
              </a:lnSpc>
              <a:spcBef>
                <a:spcPct val="20000"/>
              </a:spcBef>
              <a:buFontTx/>
              <a:buChar char="•"/>
            </a:pPr>
            <a:r>
              <a:rPr lang="en-US" sz="1400" dirty="0">
                <a:solidFill>
                  <a:schemeClr val="tx2"/>
                </a:solidFill>
                <a:latin typeface="Arial" charset="0"/>
              </a:rPr>
              <a:t>The RiverHawks average more than 2,700 fans per game. </a:t>
            </a:r>
          </a:p>
        </p:txBody>
      </p:sp>
      <p:pic>
        <p:nvPicPr>
          <p:cNvPr id="7174" name="Picture 6"/>
          <p:cNvPicPr>
            <a:picLocks noChangeAspect="1" noChangeArrowheads="1"/>
          </p:cNvPicPr>
          <p:nvPr/>
        </p:nvPicPr>
        <p:blipFill>
          <a:blip r:embed="rId4" cstate="print"/>
          <a:srcRect/>
          <a:stretch>
            <a:fillRect/>
          </a:stretch>
        </p:blipFill>
        <p:spPr bwMode="auto">
          <a:xfrm>
            <a:off x="6580188" y="2362200"/>
            <a:ext cx="1603375" cy="2393950"/>
          </a:xfrm>
          <a:prstGeom prst="rect">
            <a:avLst/>
          </a:prstGeom>
          <a:noFill/>
          <a:ln w="9525">
            <a:noFill/>
            <a:miter lim="800000"/>
            <a:headEnd/>
            <a:tailEnd/>
          </a:ln>
        </p:spPr>
      </p:pic>
      <p:pic>
        <p:nvPicPr>
          <p:cNvPr id="7175" name="Picture 6" descr="Janice0703 066.jpg"/>
          <p:cNvPicPr>
            <a:picLocks noChangeAspect="1"/>
          </p:cNvPicPr>
          <p:nvPr/>
        </p:nvPicPr>
        <p:blipFill>
          <a:blip r:embed="rId5" cstate="print"/>
          <a:srcRect/>
          <a:stretch>
            <a:fillRect/>
          </a:stretch>
        </p:blipFill>
        <p:spPr bwMode="auto">
          <a:xfrm>
            <a:off x="5791200" y="4724400"/>
            <a:ext cx="3200400" cy="20923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14400" y="762000"/>
            <a:ext cx="3657600" cy="1143000"/>
          </a:xfrm>
        </p:spPr>
        <p:txBody>
          <a:bodyPr/>
          <a:lstStyle/>
          <a:p>
            <a:pPr eaLnBrk="1" hangingPunct="1"/>
            <a:r>
              <a:rPr lang="en-US" sz="2400" smtClean="0">
                <a:solidFill>
                  <a:srgbClr val="000000"/>
                </a:solidFill>
              </a:rPr>
              <a:t>Stadium Scoreboard</a:t>
            </a:r>
          </a:p>
        </p:txBody>
      </p:sp>
      <p:pic>
        <p:nvPicPr>
          <p:cNvPr id="8195" name="Picture 3" descr="\\Todd\team logos\RiverHawks Primary Tiff.tif"/>
          <p:cNvPicPr>
            <a:picLocks noChangeAspect="1" noChangeArrowheads="1"/>
          </p:cNvPicPr>
          <p:nvPr/>
        </p:nvPicPr>
        <p:blipFill>
          <a:blip r:embed="rId2" cstate="print"/>
          <a:srcRect/>
          <a:stretch>
            <a:fillRect/>
          </a:stretch>
        </p:blipFill>
        <p:spPr bwMode="auto">
          <a:xfrm>
            <a:off x="7086600" y="479425"/>
            <a:ext cx="1752600" cy="976313"/>
          </a:xfrm>
          <a:prstGeom prst="rect">
            <a:avLst/>
          </a:prstGeom>
          <a:noFill/>
          <a:ln w="9525">
            <a:noFill/>
            <a:miter lim="800000"/>
            <a:headEnd/>
            <a:tailEnd/>
          </a:ln>
        </p:spPr>
      </p:pic>
      <p:sp>
        <p:nvSpPr>
          <p:cNvPr id="8196" name="Rectangle 4"/>
          <p:cNvSpPr>
            <a:spLocks noChangeArrowheads="1"/>
          </p:cNvSpPr>
          <p:nvPr/>
        </p:nvSpPr>
        <p:spPr bwMode="auto">
          <a:xfrm>
            <a:off x="914400" y="2438400"/>
            <a:ext cx="4724400" cy="4105275"/>
          </a:xfrm>
          <a:prstGeom prst="rect">
            <a:avLst/>
          </a:prstGeom>
          <a:noFill/>
          <a:ln w="9525">
            <a:noFill/>
            <a:miter lim="800000"/>
            <a:headEnd/>
            <a:tailEnd/>
          </a:ln>
        </p:spPr>
        <p:txBody>
          <a:bodyPr/>
          <a:lstStyle/>
          <a:p>
            <a:pPr marL="342900" indent="-342900">
              <a:spcBef>
                <a:spcPct val="50000"/>
              </a:spcBef>
              <a:buClr>
                <a:schemeClr val="tx1"/>
              </a:buClr>
              <a:buSzPct val="75000"/>
              <a:buFont typeface="Wingdings" pitchFamily="2" charset="2"/>
              <a:buNone/>
            </a:pPr>
            <a:r>
              <a:rPr lang="en-US" sz="1600" b="1" dirty="0">
                <a:solidFill>
                  <a:srgbClr val="000000"/>
                </a:solidFill>
                <a:latin typeface="Arial" charset="0"/>
              </a:rPr>
              <a:t>Scoreboard Elements</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The scoreboard is approximately 42’ h x 39’ w.</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Top Scoreboard ad panel (4’ h x 36’ w). </a:t>
            </a:r>
            <a:endParaRPr lang="en-US" sz="1400" b="1" dirty="0">
              <a:solidFill>
                <a:srgbClr val="000000"/>
              </a:solidFill>
              <a:latin typeface="Arial" charset="0"/>
            </a:endParaRP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Two (2) upper backlit side ad panels (6’6” h x 9’6” w). </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Two (2) tri-vision ad panels (6’6’ h x 9’6” w) three ad panels total per sign. </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Two (2) middle backlit panels (3’6” h x 18’ w)  </a:t>
            </a:r>
            <a:endParaRPr lang="en-US" sz="1400" b="1" dirty="0">
              <a:solidFill>
                <a:srgbClr val="000000"/>
              </a:solidFill>
              <a:latin typeface="Arial" charset="0"/>
            </a:endParaRP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Two (2) bottom backlit panels (3’9” x 10’) </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The video board has replay and live video capabilities.</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Thirty-second commercial spot each home game.</a:t>
            </a:r>
          </a:p>
          <a:p>
            <a:pPr marL="342900" indent="-342900">
              <a:spcBef>
                <a:spcPct val="50000"/>
              </a:spcBef>
              <a:buClr>
                <a:schemeClr val="tx1"/>
              </a:buClr>
              <a:buSzPct val="75000"/>
              <a:buFont typeface="Wingdings" pitchFamily="2" charset="2"/>
              <a:buChar char="l"/>
            </a:pPr>
            <a:r>
              <a:rPr lang="en-US" sz="1400" dirty="0">
                <a:solidFill>
                  <a:srgbClr val="000000"/>
                </a:solidFill>
                <a:latin typeface="Arial" charset="0"/>
              </a:rPr>
              <a:t>Multi-year agreement required for scoreboard signage.</a:t>
            </a:r>
          </a:p>
          <a:p>
            <a:pPr marL="342900" indent="-342900">
              <a:spcBef>
                <a:spcPct val="50000"/>
              </a:spcBef>
              <a:buClr>
                <a:schemeClr val="tx1"/>
              </a:buClr>
              <a:buSzPct val="75000"/>
              <a:buFont typeface="Wingdings" pitchFamily="2" charset="2"/>
              <a:buNone/>
            </a:pPr>
            <a:endParaRPr lang="en-US" sz="1800" b="1" dirty="0">
              <a:solidFill>
                <a:srgbClr val="000000"/>
              </a:solidFill>
              <a:latin typeface="Arial" charset="0"/>
            </a:endParaRPr>
          </a:p>
        </p:txBody>
      </p:sp>
      <p:pic>
        <p:nvPicPr>
          <p:cNvPr id="8197" name="Picture 29" descr="DSC01497"/>
          <p:cNvPicPr>
            <a:picLocks noChangeAspect="1" noChangeArrowheads="1"/>
          </p:cNvPicPr>
          <p:nvPr/>
        </p:nvPicPr>
        <p:blipFill>
          <a:blip r:embed="rId3" cstate="print"/>
          <a:srcRect/>
          <a:stretch>
            <a:fillRect/>
          </a:stretch>
        </p:blipFill>
        <p:spPr bwMode="auto">
          <a:xfrm>
            <a:off x="5943600" y="2309813"/>
            <a:ext cx="2914650" cy="2185987"/>
          </a:xfrm>
          <a:prstGeom prst="rect">
            <a:avLst/>
          </a:prstGeom>
          <a:noFill/>
          <a:ln w="9525">
            <a:noFill/>
            <a:miter lim="800000"/>
            <a:headEnd/>
            <a:tailEnd/>
          </a:ln>
        </p:spPr>
      </p:pic>
      <p:pic>
        <p:nvPicPr>
          <p:cNvPr id="8198" name="Picture 30" descr="Picture 014"/>
          <p:cNvPicPr>
            <a:picLocks noChangeAspect="1" noChangeArrowheads="1"/>
          </p:cNvPicPr>
          <p:nvPr/>
        </p:nvPicPr>
        <p:blipFill>
          <a:blip r:embed="rId4" cstate="print"/>
          <a:srcRect/>
          <a:stretch>
            <a:fillRect/>
          </a:stretch>
        </p:blipFill>
        <p:spPr bwMode="auto">
          <a:xfrm>
            <a:off x="5943600" y="4648200"/>
            <a:ext cx="2916238" cy="20351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14400" y="762000"/>
            <a:ext cx="4724400" cy="1143000"/>
          </a:xfrm>
        </p:spPr>
        <p:txBody>
          <a:bodyPr/>
          <a:lstStyle/>
          <a:p>
            <a:pPr eaLnBrk="1" hangingPunct="1"/>
            <a:r>
              <a:rPr lang="en-US" sz="2000" smtClean="0">
                <a:solidFill>
                  <a:srgbClr val="000000"/>
                </a:solidFill>
              </a:rPr>
              <a:t>Business Partnerships</a:t>
            </a:r>
          </a:p>
        </p:txBody>
      </p:sp>
      <p:pic>
        <p:nvPicPr>
          <p:cNvPr id="9219" name="Picture 3" descr="\\Todd\team logos\RiverHawks Primary Tiff.tif"/>
          <p:cNvPicPr>
            <a:picLocks noChangeAspect="1" noChangeArrowheads="1"/>
          </p:cNvPicPr>
          <p:nvPr/>
        </p:nvPicPr>
        <p:blipFill>
          <a:blip r:embed="rId2" cstate="print"/>
          <a:srcRect/>
          <a:stretch>
            <a:fillRect/>
          </a:stretch>
        </p:blipFill>
        <p:spPr bwMode="auto">
          <a:xfrm>
            <a:off x="7086600" y="479425"/>
            <a:ext cx="1752600" cy="976313"/>
          </a:xfrm>
          <a:prstGeom prst="rect">
            <a:avLst/>
          </a:prstGeom>
          <a:noFill/>
          <a:ln w="9525">
            <a:noFill/>
            <a:miter lim="800000"/>
            <a:headEnd/>
            <a:tailEnd/>
          </a:ln>
        </p:spPr>
      </p:pic>
      <p:sp>
        <p:nvSpPr>
          <p:cNvPr id="9220" name="Rectangle 4"/>
          <p:cNvSpPr>
            <a:spLocks noChangeArrowheads="1"/>
          </p:cNvSpPr>
          <p:nvPr/>
        </p:nvSpPr>
        <p:spPr bwMode="auto">
          <a:xfrm>
            <a:off x="762000" y="2362200"/>
            <a:ext cx="4495800" cy="1600200"/>
          </a:xfrm>
          <a:prstGeom prst="rect">
            <a:avLst/>
          </a:prstGeom>
          <a:noFill/>
          <a:ln w="9525">
            <a:noFill/>
            <a:miter lim="800000"/>
            <a:headEnd/>
            <a:tailEnd/>
          </a:ln>
        </p:spPr>
        <p:txBody>
          <a:bodyPr/>
          <a:lstStyle/>
          <a:p>
            <a:pPr marL="342900" indent="-342900">
              <a:lnSpc>
                <a:spcPct val="90000"/>
              </a:lnSpc>
              <a:spcBef>
                <a:spcPct val="20000"/>
              </a:spcBef>
              <a:buClr>
                <a:schemeClr val="tx1"/>
              </a:buClr>
              <a:buSzPct val="75000"/>
              <a:buFont typeface="Wingdings" pitchFamily="2" charset="2"/>
              <a:buNone/>
            </a:pPr>
            <a:endParaRPr lang="en-US" sz="1200" b="1">
              <a:solidFill>
                <a:srgbClr val="000000"/>
              </a:solidFill>
              <a:latin typeface="Arial" charset="0"/>
            </a:endParaRPr>
          </a:p>
        </p:txBody>
      </p:sp>
      <p:sp>
        <p:nvSpPr>
          <p:cNvPr id="9221" name="Text Box 7"/>
          <p:cNvSpPr txBox="1">
            <a:spLocks noChangeArrowheads="1"/>
          </p:cNvSpPr>
          <p:nvPr/>
        </p:nvSpPr>
        <p:spPr bwMode="auto">
          <a:xfrm>
            <a:off x="762000" y="2362200"/>
            <a:ext cx="4648200" cy="3970318"/>
          </a:xfrm>
          <a:prstGeom prst="rect">
            <a:avLst/>
          </a:prstGeom>
          <a:noFill/>
          <a:ln w="9525">
            <a:noFill/>
            <a:miter lim="800000"/>
            <a:headEnd/>
            <a:tailEnd/>
          </a:ln>
        </p:spPr>
        <p:txBody>
          <a:bodyPr>
            <a:spAutoFit/>
          </a:bodyPr>
          <a:lstStyle/>
          <a:p>
            <a:pPr>
              <a:lnSpc>
                <a:spcPct val="90000"/>
              </a:lnSpc>
              <a:spcBef>
                <a:spcPct val="20000"/>
              </a:spcBef>
              <a:buClr>
                <a:schemeClr val="tx1"/>
              </a:buClr>
              <a:buSzPct val="75000"/>
              <a:buFont typeface="Wingdings" pitchFamily="2" charset="2"/>
              <a:buNone/>
            </a:pPr>
            <a:r>
              <a:rPr lang="en-US" sz="2000" b="1" dirty="0">
                <a:solidFill>
                  <a:srgbClr val="000000"/>
                </a:solidFill>
                <a:latin typeface="Arial" charset="0"/>
              </a:rPr>
              <a:t>Signage</a:t>
            </a:r>
            <a:r>
              <a:rPr lang="en-US" dirty="0">
                <a:solidFill>
                  <a:srgbClr val="000000"/>
                </a:solidFill>
                <a:latin typeface="Arial" charset="0"/>
              </a:rPr>
              <a:t>	</a:t>
            </a:r>
          </a:p>
          <a:p>
            <a:pPr>
              <a:lnSpc>
                <a:spcPct val="90000"/>
              </a:lnSpc>
              <a:spcBef>
                <a:spcPct val="20000"/>
              </a:spcBef>
              <a:buClr>
                <a:schemeClr val="tx1"/>
              </a:buClr>
              <a:buSzPct val="75000"/>
              <a:buFont typeface="Wingdings" pitchFamily="2" charset="2"/>
              <a:buChar char="l"/>
            </a:pPr>
            <a:r>
              <a:rPr lang="en-US" sz="1800" b="1" dirty="0">
                <a:solidFill>
                  <a:srgbClr val="000000"/>
                </a:solidFill>
                <a:latin typeface="Arial" charset="0"/>
              </a:rPr>
              <a:t>   Outfield signs (7.5’ x 20’)	</a:t>
            </a:r>
          </a:p>
          <a:p>
            <a:pPr>
              <a:lnSpc>
                <a:spcPct val="90000"/>
              </a:lnSpc>
              <a:spcBef>
                <a:spcPct val="20000"/>
              </a:spcBef>
              <a:buClr>
                <a:schemeClr val="tx1"/>
              </a:buClr>
              <a:buSzPct val="75000"/>
              <a:buFont typeface="Wingdings" pitchFamily="2" charset="2"/>
              <a:buChar char="l"/>
            </a:pPr>
            <a:r>
              <a:rPr lang="en-US" sz="1800" dirty="0">
                <a:solidFill>
                  <a:srgbClr val="000000"/>
                </a:solidFill>
                <a:latin typeface="Arial" charset="0"/>
              </a:rPr>
              <a:t>   </a:t>
            </a:r>
            <a:r>
              <a:rPr lang="en-US" sz="1800" b="1" dirty="0">
                <a:solidFill>
                  <a:srgbClr val="000000"/>
                </a:solidFill>
                <a:latin typeface="Arial" charset="0"/>
              </a:rPr>
              <a:t>Dugout tops (size varies) 	</a:t>
            </a:r>
          </a:p>
          <a:p>
            <a:pPr>
              <a:lnSpc>
                <a:spcPct val="90000"/>
              </a:lnSpc>
              <a:spcBef>
                <a:spcPct val="20000"/>
              </a:spcBef>
              <a:buClr>
                <a:schemeClr val="tx1"/>
              </a:buClr>
              <a:buSzPct val="75000"/>
              <a:buFont typeface="Wingdings" pitchFamily="2" charset="2"/>
              <a:buChar char="l"/>
            </a:pPr>
            <a:r>
              <a:rPr lang="en-US" sz="1800" b="1" dirty="0">
                <a:solidFill>
                  <a:srgbClr val="000000"/>
                </a:solidFill>
                <a:latin typeface="Arial" charset="0"/>
              </a:rPr>
              <a:t>   Concourse signs (size varies)	</a:t>
            </a:r>
            <a:endParaRPr lang="en-US" sz="1800" b="1" dirty="0" smtClean="0">
              <a:solidFill>
                <a:srgbClr val="000000"/>
              </a:solidFill>
              <a:latin typeface="Arial" charset="0"/>
            </a:endParaRPr>
          </a:p>
          <a:p>
            <a:pPr>
              <a:lnSpc>
                <a:spcPct val="90000"/>
              </a:lnSpc>
              <a:spcBef>
                <a:spcPct val="20000"/>
              </a:spcBef>
              <a:buClr>
                <a:schemeClr val="tx1"/>
              </a:buClr>
              <a:buSzPct val="75000"/>
              <a:buFont typeface="Wingdings" pitchFamily="2" charset="2"/>
              <a:buChar char="l"/>
            </a:pPr>
            <a:r>
              <a:rPr lang="en-US" sz="1800" b="1" dirty="0" smtClean="0">
                <a:solidFill>
                  <a:srgbClr val="000000"/>
                </a:solidFill>
                <a:latin typeface="Arial" charset="0"/>
              </a:rPr>
              <a:t>   Section Sponsors</a:t>
            </a:r>
            <a:endParaRPr lang="en-US" sz="1800" b="1" dirty="0">
              <a:solidFill>
                <a:srgbClr val="000000"/>
              </a:solidFill>
              <a:latin typeface="Arial" charset="0"/>
            </a:endParaRPr>
          </a:p>
          <a:p>
            <a:pPr>
              <a:lnSpc>
                <a:spcPct val="90000"/>
              </a:lnSpc>
              <a:spcBef>
                <a:spcPct val="20000"/>
              </a:spcBef>
              <a:buClr>
                <a:schemeClr val="tx1"/>
              </a:buClr>
              <a:buSzPct val="75000"/>
              <a:buFont typeface="Wingdings" pitchFamily="2" charset="2"/>
              <a:buChar char="l"/>
            </a:pPr>
            <a:r>
              <a:rPr lang="en-US" sz="1800" b="1" dirty="0">
                <a:solidFill>
                  <a:srgbClr val="000000"/>
                </a:solidFill>
                <a:latin typeface="Arial" charset="0"/>
              </a:rPr>
              <a:t>   </a:t>
            </a:r>
            <a:r>
              <a:rPr lang="en-US" sz="1800" b="1" dirty="0" err="1">
                <a:solidFill>
                  <a:srgbClr val="000000"/>
                </a:solidFill>
                <a:latin typeface="Arial" charset="0"/>
              </a:rPr>
              <a:t>Gameday</a:t>
            </a:r>
            <a:r>
              <a:rPr lang="en-US" sz="1800" b="1" dirty="0">
                <a:solidFill>
                  <a:srgbClr val="000000"/>
                </a:solidFill>
                <a:latin typeface="Arial" charset="0"/>
              </a:rPr>
              <a:t> info signs		</a:t>
            </a:r>
          </a:p>
          <a:p>
            <a:pPr algn="ctr">
              <a:lnSpc>
                <a:spcPct val="90000"/>
              </a:lnSpc>
              <a:spcBef>
                <a:spcPct val="20000"/>
              </a:spcBef>
              <a:buClr>
                <a:schemeClr val="tx1"/>
              </a:buClr>
              <a:buSzPct val="75000"/>
              <a:buFont typeface="Wingdings" pitchFamily="2" charset="2"/>
              <a:buNone/>
            </a:pPr>
            <a:r>
              <a:rPr lang="en-US" sz="1800" b="1" dirty="0">
                <a:solidFill>
                  <a:schemeClr val="tx2"/>
                </a:solidFill>
                <a:latin typeface="Arial" charset="0"/>
              </a:rPr>
              <a:t>Signage features:</a:t>
            </a:r>
          </a:p>
          <a:p>
            <a:pPr algn="ctr">
              <a:lnSpc>
                <a:spcPct val="90000"/>
              </a:lnSpc>
              <a:spcBef>
                <a:spcPct val="20000"/>
              </a:spcBef>
              <a:buClr>
                <a:schemeClr val="tx1"/>
              </a:buClr>
              <a:buSzPct val="75000"/>
              <a:buFont typeface="Arial" charset="0"/>
              <a:buChar char="•"/>
            </a:pPr>
            <a:r>
              <a:rPr lang="en-US" sz="1800" dirty="0">
                <a:solidFill>
                  <a:schemeClr val="tx2"/>
                </a:solidFill>
                <a:latin typeface="Arial" charset="0"/>
              </a:rPr>
              <a:t>Full-color art</a:t>
            </a:r>
          </a:p>
          <a:p>
            <a:pPr algn="ctr">
              <a:lnSpc>
                <a:spcPct val="90000"/>
              </a:lnSpc>
              <a:spcBef>
                <a:spcPct val="20000"/>
              </a:spcBef>
              <a:buClr>
                <a:schemeClr val="tx1"/>
              </a:buClr>
              <a:buSzPct val="75000"/>
              <a:buFont typeface="Arial" charset="0"/>
              <a:buChar char="•"/>
            </a:pPr>
            <a:r>
              <a:rPr lang="en-US" sz="1800" dirty="0">
                <a:solidFill>
                  <a:schemeClr val="tx2"/>
                </a:solidFill>
                <a:latin typeface="Arial" charset="0"/>
              </a:rPr>
              <a:t>High-profile exposure</a:t>
            </a:r>
          </a:p>
          <a:p>
            <a:pPr algn="ctr">
              <a:lnSpc>
                <a:spcPct val="90000"/>
              </a:lnSpc>
              <a:spcBef>
                <a:spcPct val="20000"/>
              </a:spcBef>
              <a:buClr>
                <a:schemeClr val="tx1"/>
              </a:buClr>
              <a:buSzPct val="75000"/>
              <a:buFont typeface="Arial" charset="0"/>
              <a:buChar char="•"/>
            </a:pPr>
            <a:r>
              <a:rPr lang="en-US" sz="1800" dirty="0">
                <a:solidFill>
                  <a:schemeClr val="tx2"/>
                </a:solidFill>
                <a:latin typeface="Arial" charset="0"/>
              </a:rPr>
              <a:t>Production/maintenance costs included</a:t>
            </a:r>
          </a:p>
          <a:p>
            <a:pPr algn="ctr">
              <a:lnSpc>
                <a:spcPct val="90000"/>
              </a:lnSpc>
              <a:spcBef>
                <a:spcPct val="20000"/>
              </a:spcBef>
              <a:buClr>
                <a:schemeClr val="tx1"/>
              </a:buClr>
              <a:buSzPct val="75000"/>
              <a:buFont typeface="Arial" charset="0"/>
              <a:buChar char="•"/>
            </a:pPr>
            <a:r>
              <a:rPr lang="en-US" sz="1800" dirty="0">
                <a:solidFill>
                  <a:schemeClr val="tx2"/>
                </a:solidFill>
                <a:latin typeface="Arial" charset="0"/>
              </a:rPr>
              <a:t>In addition to RiverHawks games, your sign is seen at other stadium events. More than 200,000 entered the stadium in </a:t>
            </a:r>
            <a:r>
              <a:rPr lang="en-US" sz="1800" dirty="0" smtClean="0">
                <a:solidFill>
                  <a:schemeClr val="tx2"/>
                </a:solidFill>
                <a:latin typeface="Arial" charset="0"/>
              </a:rPr>
              <a:t>2009. </a:t>
            </a:r>
            <a:endParaRPr lang="en-US" sz="1800" dirty="0">
              <a:solidFill>
                <a:schemeClr val="tx2"/>
              </a:solidFill>
              <a:latin typeface="Arial" charset="0"/>
            </a:endParaRPr>
          </a:p>
        </p:txBody>
      </p:sp>
      <p:pic>
        <p:nvPicPr>
          <p:cNvPr id="9222" name="Picture 10" descr="\\Gabby\my pictures\2004\Pics for Proof of Performance 2004\outfield sign\WRHL Outfield Signs (17).jpg"/>
          <p:cNvPicPr>
            <a:picLocks noChangeAspect="1" noChangeArrowheads="1"/>
          </p:cNvPicPr>
          <p:nvPr/>
        </p:nvPicPr>
        <p:blipFill>
          <a:blip r:embed="rId3" cstate="print"/>
          <a:srcRect/>
          <a:stretch>
            <a:fillRect/>
          </a:stretch>
        </p:blipFill>
        <p:spPr bwMode="auto">
          <a:xfrm>
            <a:off x="5562600" y="2667000"/>
            <a:ext cx="3048000" cy="2286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4400" y="762000"/>
            <a:ext cx="4648200" cy="1143000"/>
          </a:xfrm>
        </p:spPr>
        <p:txBody>
          <a:bodyPr/>
          <a:lstStyle/>
          <a:p>
            <a:pPr eaLnBrk="1" hangingPunct="1"/>
            <a:r>
              <a:rPr lang="en-US" sz="2000" smtClean="0">
                <a:solidFill>
                  <a:srgbClr val="000000"/>
                </a:solidFill>
              </a:rPr>
              <a:t>Business Partnerships</a:t>
            </a:r>
          </a:p>
        </p:txBody>
      </p:sp>
      <p:pic>
        <p:nvPicPr>
          <p:cNvPr id="10243" name="Picture 3" descr="\\Todd\team logos\RiverHawks Primary Tiff.tif"/>
          <p:cNvPicPr>
            <a:picLocks noChangeAspect="1" noChangeArrowheads="1"/>
          </p:cNvPicPr>
          <p:nvPr/>
        </p:nvPicPr>
        <p:blipFill>
          <a:blip r:embed="rId3" cstate="print"/>
          <a:srcRect/>
          <a:stretch>
            <a:fillRect/>
          </a:stretch>
        </p:blipFill>
        <p:spPr bwMode="auto">
          <a:xfrm>
            <a:off x="7086600" y="479425"/>
            <a:ext cx="1752600" cy="976313"/>
          </a:xfrm>
          <a:prstGeom prst="rect">
            <a:avLst/>
          </a:prstGeom>
          <a:noFill/>
          <a:ln w="9525">
            <a:noFill/>
            <a:miter lim="800000"/>
            <a:headEnd/>
            <a:tailEnd/>
          </a:ln>
        </p:spPr>
      </p:pic>
      <p:sp>
        <p:nvSpPr>
          <p:cNvPr id="10244" name="Rectangle 4"/>
          <p:cNvSpPr>
            <a:spLocks noChangeArrowheads="1"/>
          </p:cNvSpPr>
          <p:nvPr/>
        </p:nvSpPr>
        <p:spPr bwMode="auto">
          <a:xfrm>
            <a:off x="762000" y="2438400"/>
            <a:ext cx="5486400" cy="4419600"/>
          </a:xfrm>
          <a:prstGeom prst="rect">
            <a:avLst/>
          </a:prstGeom>
          <a:noFill/>
          <a:ln w="9525">
            <a:noFill/>
            <a:miter lim="800000"/>
            <a:headEnd/>
            <a:tailEnd/>
          </a:ln>
        </p:spPr>
        <p:txBody>
          <a:bodyPr/>
          <a:lstStyle/>
          <a:p>
            <a:pPr marL="342900" indent="-342900">
              <a:lnSpc>
                <a:spcPct val="80000"/>
              </a:lnSpc>
              <a:spcBef>
                <a:spcPct val="20000"/>
              </a:spcBef>
              <a:buClr>
                <a:schemeClr val="tx1"/>
              </a:buClr>
              <a:buSzPct val="75000"/>
              <a:buFont typeface="Wingdings" pitchFamily="2" charset="2"/>
              <a:buNone/>
            </a:pPr>
            <a:r>
              <a:rPr lang="en-US" sz="2000" b="1" dirty="0">
                <a:solidFill>
                  <a:srgbClr val="000000"/>
                </a:solidFill>
                <a:latin typeface="Arial" charset="0"/>
              </a:rPr>
              <a:t>Radio Game Broadcasts</a:t>
            </a: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The RiverHawks’ </a:t>
            </a:r>
            <a:r>
              <a:rPr lang="en-US" sz="1800" dirty="0" smtClean="0">
                <a:solidFill>
                  <a:srgbClr val="000000"/>
                </a:solidFill>
                <a:latin typeface="Arial" charset="0"/>
              </a:rPr>
              <a:t>radio </a:t>
            </a:r>
            <a:r>
              <a:rPr lang="en-US" sz="1800" dirty="0">
                <a:solidFill>
                  <a:srgbClr val="000000"/>
                </a:solidFill>
                <a:latin typeface="Arial" charset="0"/>
              </a:rPr>
              <a:t>home is ESPN 1380.</a:t>
            </a: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You’ll receive a full minute of advertising (2-:30 or 1-:60) each broadcast, all summer long.</a:t>
            </a: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If you don’t have a spot produced, we’ll do the work for you at no extra charge. Voiceover, music bed and sound effects, if desired, give you a professional sound on the air. </a:t>
            </a: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Live drops available</a:t>
            </a:r>
          </a:p>
          <a:p>
            <a:pPr marL="342900" indent="-342900">
              <a:lnSpc>
                <a:spcPct val="80000"/>
              </a:lnSpc>
              <a:spcBef>
                <a:spcPct val="20000"/>
              </a:spcBef>
              <a:buClr>
                <a:schemeClr val="tx1"/>
              </a:buClr>
              <a:buSzPct val="75000"/>
              <a:buFont typeface="Wingdings" pitchFamily="2" charset="2"/>
              <a:buNone/>
            </a:pPr>
            <a:r>
              <a:rPr lang="en-US" sz="2000" b="1" dirty="0">
                <a:solidFill>
                  <a:srgbClr val="000000"/>
                </a:solidFill>
                <a:latin typeface="Arial" charset="0"/>
              </a:rPr>
              <a:t>Print</a:t>
            </a: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Advertising in the RiverHawks Souvenir </a:t>
            </a:r>
            <a:r>
              <a:rPr lang="en-US" sz="1800" dirty="0" smtClean="0">
                <a:solidFill>
                  <a:srgbClr val="000000"/>
                </a:solidFill>
                <a:latin typeface="Arial" charset="0"/>
              </a:rPr>
              <a:t>Program </a:t>
            </a:r>
            <a:r>
              <a:rPr lang="en-US" sz="1800" dirty="0">
                <a:solidFill>
                  <a:srgbClr val="000000"/>
                </a:solidFill>
                <a:latin typeface="Arial" charset="0"/>
              </a:rPr>
              <a:t>(more than 40,000 distribution</a:t>
            </a:r>
            <a:r>
              <a:rPr lang="en-US" sz="1800" dirty="0" smtClean="0">
                <a:solidFill>
                  <a:srgbClr val="000000"/>
                </a:solidFill>
                <a:latin typeface="Arial" charset="0"/>
              </a:rPr>
              <a:t>). </a:t>
            </a:r>
            <a:endParaRPr lang="en-US" sz="1800" dirty="0">
              <a:solidFill>
                <a:srgbClr val="000000"/>
              </a:solidFill>
              <a:latin typeface="Arial" charset="0"/>
            </a:endParaRP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Ad panels on pocket schedules (200,000). </a:t>
            </a:r>
            <a:endParaRPr lang="en-US" sz="1800" dirty="0" smtClean="0">
              <a:solidFill>
                <a:srgbClr val="000000"/>
              </a:solidFill>
              <a:latin typeface="Arial" charset="0"/>
            </a:endParaRPr>
          </a:p>
          <a:p>
            <a:pPr marL="342900" indent="-342900">
              <a:lnSpc>
                <a:spcPct val="80000"/>
              </a:lnSpc>
              <a:spcBef>
                <a:spcPct val="20000"/>
              </a:spcBef>
              <a:buClr>
                <a:schemeClr val="tx1"/>
              </a:buClr>
              <a:buSzPct val="75000"/>
              <a:buFont typeface="Wingdings" pitchFamily="2" charset="2"/>
              <a:buChar char="l"/>
            </a:pPr>
            <a:r>
              <a:rPr lang="en-US" sz="1800" dirty="0" smtClean="0">
                <a:solidFill>
                  <a:srgbClr val="000000"/>
                </a:solidFill>
                <a:latin typeface="Arial" charset="0"/>
              </a:rPr>
              <a:t>Full </a:t>
            </a:r>
            <a:r>
              <a:rPr lang="en-US" sz="1800" dirty="0">
                <a:solidFill>
                  <a:srgbClr val="000000"/>
                </a:solidFill>
                <a:latin typeface="Arial" charset="0"/>
              </a:rPr>
              <a:t>back panel on </a:t>
            </a:r>
            <a:r>
              <a:rPr lang="en-US" sz="1800" dirty="0" err="1">
                <a:solidFill>
                  <a:srgbClr val="000000"/>
                </a:solidFill>
                <a:latin typeface="Arial" charset="0"/>
              </a:rPr>
              <a:t>ticketbacks</a:t>
            </a:r>
            <a:r>
              <a:rPr lang="en-US" sz="1800" dirty="0">
                <a:solidFill>
                  <a:srgbClr val="000000"/>
                </a:solidFill>
                <a:latin typeface="Arial" charset="0"/>
              </a:rPr>
              <a:t>. </a:t>
            </a:r>
            <a:endParaRPr lang="en-US" sz="1800" b="1" dirty="0">
              <a:solidFill>
                <a:srgbClr val="000000"/>
              </a:solidFill>
              <a:latin typeface="Arial" charset="0"/>
            </a:endParaRPr>
          </a:p>
          <a:p>
            <a:pPr marL="342900" indent="-342900">
              <a:lnSpc>
                <a:spcPct val="80000"/>
              </a:lnSpc>
              <a:spcBef>
                <a:spcPct val="20000"/>
              </a:spcBef>
              <a:buClr>
                <a:schemeClr val="tx1"/>
              </a:buClr>
              <a:buSzPct val="75000"/>
              <a:buFont typeface="Wingdings" pitchFamily="2" charset="2"/>
              <a:buChar char="l"/>
            </a:pPr>
            <a:r>
              <a:rPr lang="en-US" sz="1800" dirty="0">
                <a:solidFill>
                  <a:srgbClr val="000000"/>
                </a:solidFill>
                <a:latin typeface="Arial" charset="0"/>
              </a:rPr>
              <a:t>Advertising in scorecard/stat insert</a:t>
            </a:r>
          </a:p>
        </p:txBody>
      </p:sp>
      <p:pic>
        <p:nvPicPr>
          <p:cNvPr id="10245" name="Picture 5" descr="Field of Dreams"/>
          <p:cNvPicPr>
            <a:picLocks noChangeAspect="1" noChangeArrowheads="1"/>
          </p:cNvPicPr>
          <p:nvPr/>
        </p:nvPicPr>
        <p:blipFill>
          <a:blip r:embed="rId4" cstate="print"/>
          <a:srcRect/>
          <a:stretch>
            <a:fillRect/>
          </a:stretch>
        </p:blipFill>
        <p:spPr bwMode="auto">
          <a:xfrm>
            <a:off x="6378575" y="2941638"/>
            <a:ext cx="1949450" cy="1108075"/>
          </a:xfrm>
          <a:prstGeom prst="rect">
            <a:avLst/>
          </a:prstGeom>
          <a:noFill/>
          <a:ln w="6350">
            <a:solidFill>
              <a:srgbClr val="000000"/>
            </a:solidFill>
            <a:miter lim="800000"/>
            <a:headEnd/>
            <a:tailEnd/>
          </a:ln>
        </p:spPr>
      </p:pic>
      <p:pic>
        <p:nvPicPr>
          <p:cNvPr id="10246" name="Picture 7" descr="\\Gabby\my pictures\2004\Pics for Proof of Performance 2004\print material\Program (3).jpg"/>
          <p:cNvPicPr>
            <a:picLocks noChangeAspect="1" noChangeArrowheads="1"/>
          </p:cNvPicPr>
          <p:nvPr/>
        </p:nvPicPr>
        <p:blipFill>
          <a:blip r:embed="rId5" cstate="print"/>
          <a:srcRect/>
          <a:stretch>
            <a:fillRect/>
          </a:stretch>
        </p:blipFill>
        <p:spPr bwMode="auto">
          <a:xfrm>
            <a:off x="6604000" y="5122863"/>
            <a:ext cx="1498600" cy="11239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14400" y="762000"/>
            <a:ext cx="4724400" cy="1143000"/>
          </a:xfrm>
        </p:spPr>
        <p:txBody>
          <a:bodyPr/>
          <a:lstStyle/>
          <a:p>
            <a:pPr eaLnBrk="1" hangingPunct="1"/>
            <a:r>
              <a:rPr lang="en-US" sz="2000" smtClean="0">
                <a:solidFill>
                  <a:srgbClr val="000000"/>
                </a:solidFill>
              </a:rPr>
              <a:t>Business Partnerships</a:t>
            </a:r>
          </a:p>
        </p:txBody>
      </p:sp>
      <p:pic>
        <p:nvPicPr>
          <p:cNvPr id="11267" name="Picture 3" descr="\\Todd\team logos\RiverHawks Primary Tiff.tif"/>
          <p:cNvPicPr>
            <a:picLocks noChangeAspect="1" noChangeArrowheads="1"/>
          </p:cNvPicPr>
          <p:nvPr/>
        </p:nvPicPr>
        <p:blipFill>
          <a:blip r:embed="rId2" cstate="print"/>
          <a:srcRect/>
          <a:stretch>
            <a:fillRect/>
          </a:stretch>
        </p:blipFill>
        <p:spPr bwMode="auto">
          <a:xfrm>
            <a:off x="7086600" y="479425"/>
            <a:ext cx="1752600" cy="976313"/>
          </a:xfrm>
          <a:prstGeom prst="rect">
            <a:avLst/>
          </a:prstGeom>
          <a:noFill/>
          <a:ln w="9525">
            <a:noFill/>
            <a:miter lim="800000"/>
            <a:headEnd/>
            <a:tailEnd/>
          </a:ln>
        </p:spPr>
      </p:pic>
      <p:sp>
        <p:nvSpPr>
          <p:cNvPr id="7172" name="Rectangle 4"/>
          <p:cNvSpPr>
            <a:spLocks noChangeArrowheads="1"/>
          </p:cNvSpPr>
          <p:nvPr/>
        </p:nvSpPr>
        <p:spPr bwMode="auto">
          <a:xfrm>
            <a:off x="762000" y="2362200"/>
            <a:ext cx="4495800" cy="4495800"/>
          </a:xfrm>
          <a:prstGeom prst="rect">
            <a:avLst/>
          </a:prstGeom>
          <a:noFill/>
          <a:ln w="9525">
            <a:solidFill>
              <a:schemeClr val="tx2"/>
            </a:solidFill>
            <a:miter lim="800000"/>
            <a:headEnd/>
            <a:tailEnd/>
          </a:ln>
        </p:spPr>
        <p:txBody>
          <a:bodyPr/>
          <a:lstStyle/>
          <a:p>
            <a:pPr marL="342900" indent="-342900">
              <a:lnSpc>
                <a:spcPct val="90000"/>
              </a:lnSpc>
              <a:spcBef>
                <a:spcPct val="20000"/>
              </a:spcBef>
              <a:buClr>
                <a:schemeClr val="tx1"/>
              </a:buClr>
              <a:buSzPct val="75000"/>
              <a:buFont typeface="Wingdings" pitchFamily="2" charset="2"/>
              <a:buNone/>
              <a:defRPr/>
            </a:pPr>
            <a:r>
              <a:rPr lang="en-US" sz="2000" b="1" dirty="0">
                <a:solidFill>
                  <a:schemeClr val="tx2"/>
                </a:solidFill>
                <a:latin typeface="Arial" charset="0"/>
              </a:rPr>
              <a:t>Public Address Announcements</a:t>
            </a:r>
            <a:endParaRPr lang="en-US" b="1" dirty="0">
              <a:solidFill>
                <a:schemeClr val="tx2"/>
              </a:solidFill>
              <a:latin typeface="Arial" charset="0"/>
            </a:endParaRPr>
          </a:p>
          <a:p>
            <a:pPr>
              <a:defRPr/>
            </a:pPr>
            <a:r>
              <a:rPr lang="en-US" sz="1800" dirty="0">
                <a:solidFill>
                  <a:schemeClr val="tx2"/>
                </a:solidFill>
                <a:latin typeface="Times New Roman" charset="0"/>
              </a:rPr>
              <a:t>•</a:t>
            </a:r>
            <a:r>
              <a:rPr lang="en-US" sz="1400" dirty="0">
                <a:solidFill>
                  <a:schemeClr val="tx2"/>
                </a:solidFill>
                <a:latin typeface="Times New Roman" charset="0"/>
              </a:rPr>
              <a:t>Live PA mentions are a great way to actively promote your business in front of a packed house. Everybody hears a PA drop!</a:t>
            </a:r>
          </a:p>
          <a:p>
            <a:pPr>
              <a:defRPr/>
            </a:pPr>
            <a:r>
              <a:rPr lang="en-US" sz="1400" dirty="0">
                <a:solidFill>
                  <a:schemeClr val="tx2"/>
                </a:solidFill>
                <a:latin typeface="Times New Roman" charset="0"/>
              </a:rPr>
              <a:t>•Available PA drops include scheduled nightly announcements, such as inning sponsorships (1 announcement each game) or situational drops, such as “Call to the Bullpen”, Home Run, etc. that occur whenever that situation happens during the game. </a:t>
            </a:r>
          </a:p>
          <a:p>
            <a:pPr marL="342900" indent="-342900">
              <a:lnSpc>
                <a:spcPct val="90000"/>
              </a:lnSpc>
              <a:spcBef>
                <a:spcPct val="20000"/>
              </a:spcBef>
              <a:buClr>
                <a:schemeClr val="tx1"/>
              </a:buClr>
              <a:buSzPct val="75000"/>
              <a:buFont typeface="Wingdings" pitchFamily="2" charset="2"/>
              <a:buNone/>
              <a:defRPr/>
            </a:pPr>
            <a:endParaRPr lang="en-US" sz="2000" b="1" dirty="0">
              <a:solidFill>
                <a:schemeClr val="tx2"/>
              </a:solidFill>
              <a:latin typeface="Arial" charset="0"/>
            </a:endParaRPr>
          </a:p>
          <a:p>
            <a:pPr marL="342900" indent="-342900">
              <a:lnSpc>
                <a:spcPct val="90000"/>
              </a:lnSpc>
              <a:spcBef>
                <a:spcPct val="20000"/>
              </a:spcBef>
              <a:buClr>
                <a:schemeClr val="tx1"/>
              </a:buClr>
              <a:buSzPct val="75000"/>
              <a:buFont typeface="Wingdings" pitchFamily="2" charset="2"/>
              <a:buNone/>
              <a:defRPr/>
            </a:pPr>
            <a:r>
              <a:rPr lang="en-US" sz="2000" b="1" dirty="0">
                <a:solidFill>
                  <a:schemeClr val="tx2"/>
                </a:solidFill>
                <a:latin typeface="Arial" charset="0"/>
              </a:rPr>
              <a:t>Website</a:t>
            </a:r>
            <a:endParaRPr lang="en-US" sz="2000" dirty="0">
              <a:solidFill>
                <a:schemeClr val="tx2"/>
              </a:solidFill>
              <a:latin typeface="Times New Roman" charset="0"/>
            </a:endParaRPr>
          </a:p>
          <a:p>
            <a:pPr>
              <a:defRPr/>
            </a:pPr>
            <a:r>
              <a:rPr lang="en-US" sz="1400" dirty="0">
                <a:solidFill>
                  <a:schemeClr val="tx2"/>
                </a:solidFill>
                <a:latin typeface="Times New Roman" charset="0"/>
              </a:rPr>
              <a:t>•The team website is the primary source for fans to read up-to-date information on team news, roster moves, statistics, schedule information and promotions. Our website has recorded 2 million hits per month during each of the last two seasons. Site traffic increased by more than 50 percent in </a:t>
            </a:r>
            <a:r>
              <a:rPr lang="en-US" sz="1400" dirty="0" smtClean="0">
                <a:solidFill>
                  <a:schemeClr val="tx2"/>
                </a:solidFill>
                <a:latin typeface="Times New Roman" charset="0"/>
              </a:rPr>
              <a:t>2009.</a:t>
            </a:r>
            <a:endParaRPr lang="en-US" sz="1400" dirty="0">
              <a:solidFill>
                <a:schemeClr val="tx2"/>
              </a:solidFill>
              <a:latin typeface="Times New Roman" charset="0"/>
            </a:endParaRPr>
          </a:p>
          <a:p>
            <a:pPr>
              <a:defRPr/>
            </a:pPr>
            <a:r>
              <a:rPr lang="en-US" sz="1400" dirty="0">
                <a:solidFill>
                  <a:schemeClr val="tx2"/>
                </a:solidFill>
                <a:latin typeface="Times New Roman" charset="0"/>
              </a:rPr>
              <a:t>•You will receive a live ad link on our website. Visitors who click on your logo graphic will go directly to your website. </a:t>
            </a:r>
          </a:p>
          <a:p>
            <a:pPr marL="342900" indent="-342900">
              <a:lnSpc>
                <a:spcPct val="90000"/>
              </a:lnSpc>
              <a:spcBef>
                <a:spcPct val="20000"/>
              </a:spcBef>
              <a:buClr>
                <a:schemeClr val="tx1"/>
              </a:buClr>
              <a:buSzPct val="75000"/>
              <a:buFont typeface="Wingdings" pitchFamily="2" charset="2"/>
              <a:buNone/>
              <a:defRPr/>
            </a:pPr>
            <a:endParaRPr lang="en-US" sz="2000" b="1" dirty="0">
              <a:solidFill>
                <a:schemeClr val="tx2"/>
              </a:solidFill>
              <a:latin typeface="Arial" charset="0"/>
            </a:endParaRPr>
          </a:p>
        </p:txBody>
      </p:sp>
      <p:pic>
        <p:nvPicPr>
          <p:cNvPr id="11269" name="Picture 10" descr="\\Gabby\my pictures\2004\Pics for Proof of Performance 2004\outfield sign\WRHL Outfield Signs (17).jpg"/>
          <p:cNvPicPr>
            <a:picLocks noChangeAspect="1" noChangeArrowheads="1"/>
          </p:cNvPicPr>
          <p:nvPr/>
        </p:nvPicPr>
        <p:blipFill>
          <a:blip r:embed="rId3" cstate="print"/>
          <a:srcRect/>
          <a:stretch>
            <a:fillRect/>
          </a:stretch>
        </p:blipFill>
        <p:spPr bwMode="auto">
          <a:xfrm>
            <a:off x="5562600" y="2667000"/>
            <a:ext cx="3048000" cy="2286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On Field Promotions</a:t>
            </a:r>
          </a:p>
        </p:txBody>
      </p:sp>
      <p:sp>
        <p:nvSpPr>
          <p:cNvPr id="12291" name="Rectangle 3"/>
          <p:cNvSpPr>
            <a:spLocks noGrp="1" noChangeArrowheads="1"/>
          </p:cNvSpPr>
          <p:nvPr>
            <p:ph type="body" sz="half" idx="1"/>
          </p:nvPr>
        </p:nvSpPr>
        <p:spPr>
          <a:xfrm>
            <a:off x="914400" y="2362200"/>
            <a:ext cx="3925888" cy="3733800"/>
          </a:xfrm>
        </p:spPr>
        <p:txBody>
          <a:bodyPr/>
          <a:lstStyle/>
          <a:p>
            <a:r>
              <a:rPr lang="en-US" sz="1200" dirty="0" smtClean="0">
                <a:solidFill>
                  <a:schemeClr val="tx2"/>
                </a:solidFill>
              </a:rPr>
              <a:t>Fans tell us in annual surveys that our zany on-field promotions are one of their favorite parts of the ballpark experience. </a:t>
            </a:r>
          </a:p>
          <a:p>
            <a:r>
              <a:rPr lang="en-US" sz="1200" dirty="0" smtClean="0">
                <a:solidFill>
                  <a:schemeClr val="tx2"/>
                </a:solidFill>
              </a:rPr>
              <a:t>Each winner will receive a great prize, provided by you, that will drive business to your door.</a:t>
            </a:r>
          </a:p>
          <a:p>
            <a:r>
              <a:rPr lang="en-US" sz="1200" dirty="0" smtClean="0">
                <a:solidFill>
                  <a:schemeClr val="tx2"/>
                </a:solidFill>
              </a:rPr>
              <a:t>Your on-field promotion will run every </a:t>
            </a:r>
            <a:r>
              <a:rPr lang="en-US" sz="1200" dirty="0" smtClean="0">
                <a:solidFill>
                  <a:schemeClr val="tx2"/>
                </a:solidFill>
              </a:rPr>
              <a:t>other home </a:t>
            </a:r>
            <a:r>
              <a:rPr lang="en-US" sz="1200" dirty="0" smtClean="0">
                <a:solidFill>
                  <a:schemeClr val="tx2"/>
                </a:solidFill>
              </a:rPr>
              <a:t>game, </a:t>
            </a:r>
            <a:r>
              <a:rPr lang="en-US" sz="1200" dirty="0" smtClean="0">
                <a:solidFill>
                  <a:schemeClr val="tx2"/>
                </a:solidFill>
              </a:rPr>
              <a:t>25</a:t>
            </a:r>
            <a:r>
              <a:rPr lang="en-US" sz="1200" dirty="0" smtClean="0">
                <a:solidFill>
                  <a:schemeClr val="tx2"/>
                </a:solidFill>
              </a:rPr>
              <a:t> </a:t>
            </a:r>
            <a:r>
              <a:rPr lang="en-US" sz="1200" dirty="0" smtClean="0">
                <a:solidFill>
                  <a:schemeClr val="tx2"/>
                </a:solidFill>
              </a:rPr>
              <a:t>times in all.</a:t>
            </a:r>
          </a:p>
          <a:p>
            <a:r>
              <a:rPr lang="en-US" sz="1200" dirty="0" smtClean="0">
                <a:solidFill>
                  <a:schemeClr val="tx2"/>
                </a:solidFill>
              </a:rPr>
              <a:t>Dizzy Bat Race</a:t>
            </a:r>
          </a:p>
          <a:p>
            <a:r>
              <a:rPr lang="en-US" sz="1200" dirty="0" smtClean="0">
                <a:solidFill>
                  <a:schemeClr val="tx2"/>
                </a:solidFill>
              </a:rPr>
              <a:t>Dice Toss</a:t>
            </a:r>
          </a:p>
          <a:p>
            <a:r>
              <a:rPr lang="en-US" sz="1200" dirty="0" smtClean="0">
                <a:solidFill>
                  <a:schemeClr val="tx2"/>
                </a:solidFill>
              </a:rPr>
              <a:t>Mascot Race</a:t>
            </a:r>
          </a:p>
          <a:p>
            <a:r>
              <a:rPr lang="en-US" sz="1200" dirty="0" smtClean="0">
                <a:solidFill>
                  <a:schemeClr val="tx2"/>
                </a:solidFill>
              </a:rPr>
              <a:t>Chicken Toss</a:t>
            </a:r>
          </a:p>
          <a:p>
            <a:r>
              <a:rPr lang="en-US" sz="1200" dirty="0" smtClean="0">
                <a:solidFill>
                  <a:schemeClr val="tx2"/>
                </a:solidFill>
              </a:rPr>
              <a:t>Mascot Sponsorship</a:t>
            </a:r>
          </a:p>
          <a:p>
            <a:r>
              <a:rPr lang="en-US" sz="1200" dirty="0" smtClean="0">
                <a:solidFill>
                  <a:schemeClr val="tx2"/>
                </a:solidFill>
              </a:rPr>
              <a:t>T Shirt Toss</a:t>
            </a:r>
          </a:p>
          <a:p>
            <a:r>
              <a:rPr lang="en-US" sz="1200" dirty="0" smtClean="0">
                <a:solidFill>
                  <a:schemeClr val="tx2"/>
                </a:solidFill>
              </a:rPr>
              <a:t>Sumo Wrestling</a:t>
            </a:r>
          </a:p>
          <a:p>
            <a:r>
              <a:rPr lang="en-US" sz="1200" dirty="0" smtClean="0">
                <a:solidFill>
                  <a:schemeClr val="tx2"/>
                </a:solidFill>
              </a:rPr>
              <a:t>Hamster Ball Race</a:t>
            </a:r>
          </a:p>
          <a:p>
            <a:r>
              <a:rPr lang="en-US" sz="1200" dirty="0" smtClean="0">
                <a:solidFill>
                  <a:schemeClr val="tx2"/>
                </a:solidFill>
              </a:rPr>
              <a:t>And much more!!!</a:t>
            </a:r>
          </a:p>
        </p:txBody>
      </p:sp>
      <p:pic>
        <p:nvPicPr>
          <p:cNvPr id="12292" name="Picture 4" descr="DSC00627"/>
          <p:cNvPicPr>
            <a:picLocks noGrp="1" noChangeAspect="1" noChangeArrowheads="1"/>
          </p:cNvPicPr>
          <p:nvPr>
            <p:ph sz="quarter" idx="2"/>
          </p:nvPr>
        </p:nvPicPr>
        <p:blipFill>
          <a:blip r:embed="rId2" cstate="print"/>
          <a:srcRect/>
          <a:stretch>
            <a:fillRect/>
          </a:stretch>
        </p:blipFill>
        <p:spPr>
          <a:xfrm>
            <a:off x="5535613" y="2362200"/>
            <a:ext cx="2833687" cy="1803400"/>
          </a:xfrm>
          <a:noFill/>
        </p:spPr>
      </p:pic>
      <p:pic>
        <p:nvPicPr>
          <p:cNvPr id="12293" name="Picture 5" descr="DSC00698"/>
          <p:cNvPicPr>
            <a:picLocks noGrp="1" noChangeAspect="1" noChangeArrowheads="1"/>
          </p:cNvPicPr>
          <p:nvPr>
            <p:ph sz="quarter" idx="3"/>
          </p:nvPr>
        </p:nvPicPr>
        <p:blipFill>
          <a:blip r:embed="rId3" cstate="print"/>
          <a:srcRect/>
          <a:stretch>
            <a:fillRect/>
          </a:stretch>
        </p:blipFill>
        <p:spPr>
          <a:xfrm>
            <a:off x="5534025" y="4291013"/>
            <a:ext cx="2835275" cy="1804987"/>
          </a:xfrm>
          <a:noFill/>
        </p:spPr>
      </p:pic>
      <p:pic>
        <p:nvPicPr>
          <p:cNvPr id="12294" name="Picture 3" descr="\\Todd\team logos\RiverHawks Primary Tiff.tif"/>
          <p:cNvPicPr>
            <a:picLocks noChangeAspect="1" noChangeArrowheads="1"/>
          </p:cNvPicPr>
          <p:nvPr/>
        </p:nvPicPr>
        <p:blipFill>
          <a:blip r:embed="rId4" cstate="print"/>
          <a:srcRect/>
          <a:stretch>
            <a:fillRect/>
          </a:stretch>
        </p:blipFill>
        <p:spPr bwMode="auto">
          <a:xfrm>
            <a:off x="7086600" y="479425"/>
            <a:ext cx="1752600" cy="97631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14400" y="762000"/>
            <a:ext cx="4724400" cy="1143000"/>
          </a:xfrm>
        </p:spPr>
        <p:txBody>
          <a:bodyPr/>
          <a:lstStyle/>
          <a:p>
            <a:pPr eaLnBrk="1" hangingPunct="1"/>
            <a:r>
              <a:rPr lang="en-US" sz="2000" smtClean="0">
                <a:solidFill>
                  <a:srgbClr val="000000"/>
                </a:solidFill>
              </a:rPr>
              <a:t>Business Partnerships</a:t>
            </a:r>
          </a:p>
        </p:txBody>
      </p:sp>
      <p:pic>
        <p:nvPicPr>
          <p:cNvPr id="13315" name="Picture 3" descr="\\Todd\team logos\RiverHawks Primary Tiff.tif"/>
          <p:cNvPicPr>
            <a:picLocks noChangeAspect="1" noChangeArrowheads="1"/>
          </p:cNvPicPr>
          <p:nvPr/>
        </p:nvPicPr>
        <p:blipFill>
          <a:blip r:embed="rId2" cstate="print"/>
          <a:srcRect/>
          <a:stretch>
            <a:fillRect/>
          </a:stretch>
        </p:blipFill>
        <p:spPr bwMode="auto">
          <a:xfrm>
            <a:off x="7086600" y="479425"/>
            <a:ext cx="1752600" cy="976313"/>
          </a:xfrm>
          <a:prstGeom prst="rect">
            <a:avLst/>
          </a:prstGeom>
          <a:noFill/>
          <a:ln w="9525">
            <a:noFill/>
            <a:miter lim="800000"/>
            <a:headEnd/>
            <a:tailEnd/>
          </a:ln>
        </p:spPr>
      </p:pic>
      <p:sp>
        <p:nvSpPr>
          <p:cNvPr id="13316" name="Rectangle 4"/>
          <p:cNvSpPr>
            <a:spLocks noChangeArrowheads="1"/>
          </p:cNvSpPr>
          <p:nvPr/>
        </p:nvSpPr>
        <p:spPr bwMode="auto">
          <a:xfrm>
            <a:off x="838200" y="2438400"/>
            <a:ext cx="4495800" cy="4038600"/>
          </a:xfrm>
          <a:prstGeom prst="rect">
            <a:avLst/>
          </a:prstGeom>
          <a:noFill/>
          <a:ln w="9525">
            <a:noFill/>
            <a:miter lim="800000"/>
            <a:headEnd/>
            <a:tailEnd/>
          </a:ln>
        </p:spPr>
        <p:txBody>
          <a:bodyPr/>
          <a:lstStyle/>
          <a:p>
            <a:pPr marL="457200" indent="-457200">
              <a:lnSpc>
                <a:spcPct val="80000"/>
              </a:lnSpc>
              <a:spcBef>
                <a:spcPct val="20000"/>
              </a:spcBef>
              <a:buClr>
                <a:schemeClr val="tx1"/>
              </a:buClr>
              <a:buSzPct val="75000"/>
              <a:buFont typeface="Wingdings" pitchFamily="2" charset="2"/>
              <a:buNone/>
            </a:pPr>
            <a:r>
              <a:rPr lang="en-US" sz="1800" b="1">
                <a:solidFill>
                  <a:srgbClr val="000000"/>
                </a:solidFill>
                <a:latin typeface="Arial" charset="0"/>
              </a:rPr>
              <a:t>Promotional Nights</a:t>
            </a:r>
            <a:endParaRPr lang="en-US" sz="1600">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Char char="l"/>
            </a:pPr>
            <a:r>
              <a:rPr lang="en-US" sz="1600">
                <a:solidFill>
                  <a:srgbClr val="000000"/>
                </a:solidFill>
                <a:latin typeface="Arial" charset="0"/>
              </a:rPr>
              <a:t>Fans stream into the ballpark for our premium giveaway nights. Planned giveaway items include caps, t-shirts, baseball cards, bobbleheads, etc. </a:t>
            </a:r>
          </a:p>
          <a:p>
            <a:pPr marL="457200" indent="-457200">
              <a:lnSpc>
                <a:spcPct val="80000"/>
              </a:lnSpc>
              <a:spcBef>
                <a:spcPct val="20000"/>
              </a:spcBef>
              <a:buClr>
                <a:schemeClr val="tx1"/>
              </a:buClr>
              <a:buSzPct val="75000"/>
              <a:buFont typeface="Wingdings" pitchFamily="2" charset="2"/>
              <a:buChar char="l"/>
            </a:pPr>
            <a:r>
              <a:rPr lang="en-US" sz="1600">
                <a:solidFill>
                  <a:srgbClr val="000000"/>
                </a:solidFill>
                <a:latin typeface="Arial" charset="0"/>
              </a:rPr>
              <a:t>Other promotional nights include: Fireworks Nights, Diamond Dig, Used Car Giveaways; touring entertainers such as the Zooperstars.</a:t>
            </a:r>
          </a:p>
          <a:p>
            <a:pPr marL="457200" indent="-457200">
              <a:lnSpc>
                <a:spcPct val="80000"/>
              </a:lnSpc>
              <a:spcBef>
                <a:spcPct val="20000"/>
              </a:spcBef>
              <a:buClr>
                <a:schemeClr val="tx1"/>
              </a:buClr>
              <a:buSzPct val="75000"/>
              <a:buFont typeface="Wingdings" pitchFamily="2" charset="2"/>
              <a:buChar char="l"/>
            </a:pPr>
            <a:r>
              <a:rPr lang="en-US" sz="1600">
                <a:solidFill>
                  <a:srgbClr val="000000"/>
                </a:solidFill>
                <a:latin typeface="Arial" charset="0"/>
              </a:rPr>
              <a:t>The RiverHawks will meet or exceed your investment in media advertising to ensure your night’s success. (television ads, radio spots on all seven of our local stations, live drops on team radio broadcasts, PA drops, website).</a:t>
            </a:r>
          </a:p>
          <a:p>
            <a:pPr marL="457200" indent="-457200">
              <a:lnSpc>
                <a:spcPct val="80000"/>
              </a:lnSpc>
              <a:spcBef>
                <a:spcPct val="20000"/>
              </a:spcBef>
              <a:buClr>
                <a:schemeClr val="tx1"/>
              </a:buClr>
              <a:buSzPct val="75000"/>
              <a:buFont typeface="Wingdings" pitchFamily="2" charset="2"/>
              <a:buChar char="l"/>
            </a:pPr>
            <a:r>
              <a:rPr lang="en-US" sz="1600">
                <a:solidFill>
                  <a:srgbClr val="000000"/>
                </a:solidFill>
                <a:latin typeface="Arial" charset="0"/>
              </a:rPr>
              <a:t>Sponsor has unique exposure on the giveaway night (tabling, ceremonial first pitch, seventh-inning stretch) </a:t>
            </a:r>
          </a:p>
          <a:p>
            <a:pPr marL="457200" indent="-457200">
              <a:lnSpc>
                <a:spcPct val="80000"/>
              </a:lnSpc>
              <a:spcBef>
                <a:spcPct val="20000"/>
              </a:spcBef>
              <a:buClr>
                <a:schemeClr val="tx1"/>
              </a:buClr>
              <a:buSzPct val="75000"/>
              <a:buFont typeface="Wingdings" pitchFamily="2" charset="2"/>
              <a:buNone/>
            </a:pPr>
            <a:endParaRPr lang="en-US" sz="1600">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Char char="l"/>
            </a:pPr>
            <a:endParaRPr lang="en-US" sz="1600" b="1">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Char char="l"/>
            </a:pPr>
            <a:endParaRPr lang="en-US" sz="1600">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Char char="l"/>
            </a:pPr>
            <a:endParaRPr lang="en-US" sz="1600">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None/>
            </a:pPr>
            <a:endParaRPr lang="en-US" sz="1800" b="1">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Char char="l"/>
            </a:pPr>
            <a:endParaRPr lang="en-US" sz="1800" b="1">
              <a:solidFill>
                <a:srgbClr val="000000"/>
              </a:solidFill>
              <a:latin typeface="Arial" charset="0"/>
            </a:endParaRPr>
          </a:p>
          <a:p>
            <a:pPr marL="457200" indent="-457200">
              <a:lnSpc>
                <a:spcPct val="80000"/>
              </a:lnSpc>
              <a:spcBef>
                <a:spcPct val="20000"/>
              </a:spcBef>
              <a:buClr>
                <a:schemeClr val="tx1"/>
              </a:buClr>
              <a:buSzPct val="75000"/>
              <a:buFont typeface="Wingdings" pitchFamily="2" charset="2"/>
              <a:buNone/>
            </a:pPr>
            <a:endParaRPr lang="en-US" sz="1800" b="1">
              <a:solidFill>
                <a:srgbClr val="000000"/>
              </a:solidFill>
              <a:latin typeface="Arial" charset="0"/>
            </a:endParaRPr>
          </a:p>
          <a:p>
            <a:pPr marL="838200" lvl="1" indent="-381000">
              <a:lnSpc>
                <a:spcPct val="80000"/>
              </a:lnSpc>
              <a:spcBef>
                <a:spcPct val="20000"/>
              </a:spcBef>
              <a:buClr>
                <a:schemeClr val="tx1"/>
              </a:buClr>
              <a:buSzPct val="75000"/>
            </a:pPr>
            <a:endParaRPr lang="en-US" sz="1600">
              <a:solidFill>
                <a:srgbClr val="000000"/>
              </a:solidFill>
              <a:latin typeface="Arial" charset="0"/>
            </a:endParaRPr>
          </a:p>
        </p:txBody>
      </p:sp>
      <p:pic>
        <p:nvPicPr>
          <p:cNvPr id="13317" name="Picture 5" descr="83"/>
          <p:cNvPicPr>
            <a:picLocks noChangeAspect="1" noChangeArrowheads="1"/>
          </p:cNvPicPr>
          <p:nvPr/>
        </p:nvPicPr>
        <p:blipFill>
          <a:blip r:embed="rId3" cstate="print"/>
          <a:srcRect/>
          <a:stretch>
            <a:fillRect/>
          </a:stretch>
        </p:blipFill>
        <p:spPr bwMode="auto">
          <a:xfrm>
            <a:off x="5943600" y="2362200"/>
            <a:ext cx="2784475" cy="1828800"/>
          </a:xfrm>
          <a:prstGeom prst="rect">
            <a:avLst/>
          </a:prstGeom>
          <a:noFill/>
          <a:ln w="6350">
            <a:solidFill>
              <a:srgbClr val="000000"/>
            </a:solidFill>
            <a:miter lim="800000"/>
            <a:headEnd/>
            <a:tailEnd/>
          </a:ln>
        </p:spPr>
      </p:pic>
      <p:pic>
        <p:nvPicPr>
          <p:cNvPr id="13318" name="Picture 6" descr="Cap Giveaway"/>
          <p:cNvPicPr>
            <a:picLocks noChangeAspect="1" noChangeArrowheads="1"/>
          </p:cNvPicPr>
          <p:nvPr/>
        </p:nvPicPr>
        <p:blipFill>
          <a:blip r:embed="rId4" cstate="print"/>
          <a:srcRect/>
          <a:stretch>
            <a:fillRect/>
          </a:stretch>
        </p:blipFill>
        <p:spPr bwMode="auto">
          <a:xfrm>
            <a:off x="6019800" y="4495800"/>
            <a:ext cx="2667000" cy="2039938"/>
          </a:xfrm>
          <a:prstGeom prst="rect">
            <a:avLst/>
          </a:prstGeom>
          <a:noFill/>
          <a:ln w="6350">
            <a:solidFill>
              <a:srgbClr val="000000"/>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en-US" sz="2000" i="1" smtClean="0">
                <a:solidFill>
                  <a:srgbClr val="008000"/>
                </a:solidFill>
              </a:rPr>
              <a:t>VIP Hospitality</a:t>
            </a:r>
          </a:p>
        </p:txBody>
      </p:sp>
      <p:sp>
        <p:nvSpPr>
          <p:cNvPr id="13315" name="Rectangle 3"/>
          <p:cNvSpPr>
            <a:spLocks noGrp="1" noChangeArrowheads="1"/>
          </p:cNvSpPr>
          <p:nvPr>
            <p:ph type="body" sz="half" idx="1"/>
          </p:nvPr>
        </p:nvSpPr>
        <p:spPr>
          <a:xfrm>
            <a:off x="762000" y="2590800"/>
            <a:ext cx="4114800" cy="4114800"/>
          </a:xfrm>
        </p:spPr>
        <p:txBody>
          <a:bodyPr/>
          <a:lstStyle/>
          <a:p>
            <a:pPr algn="ctr" eaLnBrk="1" hangingPunct="1">
              <a:lnSpc>
                <a:spcPct val="80000"/>
              </a:lnSpc>
              <a:buFont typeface="Wingdings" pitchFamily="2" charset="2"/>
              <a:buNone/>
              <a:defRPr/>
            </a:pPr>
            <a:r>
              <a:rPr lang="en-US" sz="1800" b="1" dirty="0" smtClean="0">
                <a:solidFill>
                  <a:schemeClr val="tx2"/>
                </a:solidFill>
                <a:latin typeface="+mj-lt"/>
              </a:rPr>
              <a:t>Terrace Box</a:t>
            </a:r>
          </a:p>
          <a:p>
            <a:pPr eaLnBrk="1" hangingPunct="1">
              <a:lnSpc>
                <a:spcPct val="80000"/>
              </a:lnSpc>
              <a:defRPr/>
            </a:pPr>
            <a:r>
              <a:rPr lang="en-US" sz="1400" b="1" dirty="0" smtClean="0">
                <a:solidFill>
                  <a:schemeClr val="tx2"/>
                </a:solidFill>
                <a:latin typeface="+mj-lt"/>
              </a:rPr>
              <a:t>Our Terrace Box Suites are the premium seats in the stadium. Each Terrace Box Suite includes seating for 10 around a pair of bistro tables. </a:t>
            </a:r>
          </a:p>
          <a:p>
            <a:pPr eaLnBrk="1" hangingPunct="1">
              <a:lnSpc>
                <a:spcPct val="80000"/>
              </a:lnSpc>
              <a:defRPr/>
            </a:pPr>
            <a:r>
              <a:rPr lang="en-US" sz="1400" b="1" dirty="0" smtClean="0">
                <a:solidFill>
                  <a:schemeClr val="tx2"/>
                </a:solidFill>
                <a:latin typeface="+mj-lt"/>
              </a:rPr>
              <a:t>Theatre-style stanchions and chains separate your Terrace Box from the concourse and limit entry.</a:t>
            </a:r>
          </a:p>
          <a:p>
            <a:pPr eaLnBrk="1" hangingPunct="1">
              <a:lnSpc>
                <a:spcPct val="80000"/>
              </a:lnSpc>
              <a:defRPr/>
            </a:pPr>
            <a:r>
              <a:rPr lang="en-US" sz="1400" b="1" dirty="0" smtClean="0">
                <a:solidFill>
                  <a:schemeClr val="tx2"/>
                </a:solidFill>
                <a:latin typeface="+mj-lt"/>
              </a:rPr>
              <a:t>You receive two free parking passes. </a:t>
            </a:r>
          </a:p>
          <a:p>
            <a:pPr eaLnBrk="1" hangingPunct="1">
              <a:lnSpc>
                <a:spcPct val="80000"/>
              </a:lnSpc>
              <a:defRPr/>
            </a:pPr>
            <a:r>
              <a:rPr lang="en-US" sz="1400" b="1" dirty="0" smtClean="0">
                <a:solidFill>
                  <a:schemeClr val="tx2"/>
                </a:solidFill>
                <a:latin typeface="+mj-lt"/>
              </a:rPr>
              <a:t>Waitress service available for your food/drink orders.</a:t>
            </a:r>
          </a:p>
          <a:p>
            <a:pPr eaLnBrk="1" hangingPunct="1">
              <a:lnSpc>
                <a:spcPct val="80000"/>
              </a:lnSpc>
              <a:defRPr/>
            </a:pPr>
            <a:r>
              <a:rPr lang="en-US" sz="1400" b="1" dirty="0" smtClean="0">
                <a:solidFill>
                  <a:schemeClr val="tx2"/>
                </a:solidFill>
                <a:latin typeface="+mj-lt"/>
              </a:rPr>
              <a:t>You have exclusive access to this seat for </a:t>
            </a:r>
            <a:r>
              <a:rPr lang="en-US" sz="1400" b="1" smtClean="0">
                <a:solidFill>
                  <a:schemeClr val="tx2"/>
                </a:solidFill>
                <a:latin typeface="+mj-lt"/>
              </a:rPr>
              <a:t>all </a:t>
            </a:r>
            <a:r>
              <a:rPr lang="en-US" sz="1400" b="1" smtClean="0">
                <a:solidFill>
                  <a:schemeClr val="tx2"/>
                </a:solidFill>
                <a:latin typeface="+mj-lt"/>
              </a:rPr>
              <a:t>50</a:t>
            </a:r>
            <a:r>
              <a:rPr lang="en-US" sz="1400" b="1" smtClean="0">
                <a:solidFill>
                  <a:schemeClr val="tx2"/>
                </a:solidFill>
                <a:latin typeface="+mj-lt"/>
              </a:rPr>
              <a:t> </a:t>
            </a:r>
            <a:r>
              <a:rPr lang="en-US" sz="1400" b="1" dirty="0" smtClean="0">
                <a:solidFill>
                  <a:schemeClr val="tx2"/>
                </a:solidFill>
                <a:latin typeface="+mj-lt"/>
              </a:rPr>
              <a:t>regular-season home games. Terrace Box holders also have first right of refusal to purchase Terrace Box for other stadium events.</a:t>
            </a:r>
          </a:p>
          <a:p>
            <a:pPr eaLnBrk="1" hangingPunct="1">
              <a:lnSpc>
                <a:spcPct val="80000"/>
              </a:lnSpc>
              <a:defRPr/>
            </a:pPr>
            <a:endParaRPr lang="en-US" sz="1400" b="1" dirty="0" smtClean="0">
              <a:solidFill>
                <a:srgbClr val="000000"/>
              </a:solidFill>
            </a:endParaRPr>
          </a:p>
          <a:p>
            <a:pPr eaLnBrk="1" hangingPunct="1">
              <a:lnSpc>
                <a:spcPct val="80000"/>
              </a:lnSpc>
              <a:buFont typeface="Wingdings" pitchFamily="2" charset="2"/>
              <a:buNone/>
              <a:defRPr/>
            </a:pPr>
            <a:endParaRPr lang="en-US" sz="1400" b="1" dirty="0" smtClean="0">
              <a:solidFill>
                <a:srgbClr val="000000"/>
              </a:solidFill>
            </a:endParaRPr>
          </a:p>
          <a:p>
            <a:pPr eaLnBrk="1" hangingPunct="1">
              <a:lnSpc>
                <a:spcPct val="80000"/>
              </a:lnSpc>
              <a:defRPr/>
            </a:pPr>
            <a:endParaRPr lang="en-US" sz="1400" b="1" dirty="0" smtClean="0">
              <a:solidFill>
                <a:srgbClr val="000000"/>
              </a:solidFill>
            </a:endParaRPr>
          </a:p>
          <a:p>
            <a:pPr eaLnBrk="1" hangingPunct="1">
              <a:lnSpc>
                <a:spcPct val="80000"/>
              </a:lnSpc>
              <a:buFont typeface="Wingdings" pitchFamily="2" charset="2"/>
              <a:buNone/>
              <a:defRPr/>
            </a:pPr>
            <a:endParaRPr lang="en-US" sz="1400" b="1" dirty="0" smtClean="0">
              <a:solidFill>
                <a:srgbClr val="000000"/>
              </a:solidFill>
            </a:endParaRPr>
          </a:p>
          <a:p>
            <a:pPr eaLnBrk="1" hangingPunct="1">
              <a:lnSpc>
                <a:spcPct val="80000"/>
              </a:lnSpc>
              <a:defRPr/>
            </a:pPr>
            <a:endParaRPr lang="en-US" sz="2000" b="1" dirty="0" smtClean="0">
              <a:solidFill>
                <a:srgbClr val="000000"/>
              </a:solidFill>
            </a:endParaRPr>
          </a:p>
          <a:p>
            <a:pPr eaLnBrk="1" hangingPunct="1">
              <a:lnSpc>
                <a:spcPct val="80000"/>
              </a:lnSpc>
              <a:defRPr/>
            </a:pPr>
            <a:endParaRPr lang="en-US" sz="1200" b="1" dirty="0" smtClean="0">
              <a:solidFill>
                <a:srgbClr val="000000"/>
              </a:solidFill>
            </a:endParaRPr>
          </a:p>
          <a:p>
            <a:pPr eaLnBrk="1" hangingPunct="1">
              <a:lnSpc>
                <a:spcPct val="80000"/>
              </a:lnSpc>
              <a:defRPr/>
            </a:pPr>
            <a:endParaRPr lang="en-US" sz="1200" b="1" dirty="0" smtClean="0">
              <a:solidFill>
                <a:srgbClr val="000000"/>
              </a:solidFill>
            </a:endParaRPr>
          </a:p>
          <a:p>
            <a:pPr eaLnBrk="1" hangingPunct="1">
              <a:lnSpc>
                <a:spcPct val="80000"/>
              </a:lnSpc>
              <a:buFont typeface="Wingdings" pitchFamily="2" charset="2"/>
              <a:buNone/>
              <a:defRPr/>
            </a:pPr>
            <a:r>
              <a:rPr lang="en-US" sz="1200" b="1" dirty="0" smtClean="0">
                <a:solidFill>
                  <a:srgbClr val="000000"/>
                </a:solidFill>
              </a:rPr>
              <a:t>	</a:t>
            </a:r>
          </a:p>
          <a:p>
            <a:pPr eaLnBrk="1" hangingPunct="1">
              <a:lnSpc>
                <a:spcPct val="80000"/>
              </a:lnSpc>
              <a:defRPr/>
            </a:pPr>
            <a:endParaRPr lang="en-US" sz="3200" dirty="0" smtClean="0"/>
          </a:p>
        </p:txBody>
      </p:sp>
      <p:sp>
        <p:nvSpPr>
          <p:cNvPr id="18436" name="Rectangle 4"/>
          <p:cNvSpPr>
            <a:spLocks noChangeArrowheads="1"/>
          </p:cNvSpPr>
          <p:nvPr/>
        </p:nvSpPr>
        <p:spPr bwMode="auto">
          <a:xfrm>
            <a:off x="-427038" y="2835275"/>
            <a:ext cx="9144001" cy="0"/>
          </a:xfrm>
          <a:prstGeom prst="rect">
            <a:avLst/>
          </a:prstGeom>
          <a:noFill/>
          <a:ln w="9525">
            <a:noFill/>
            <a:miter lim="800000"/>
            <a:headEnd/>
            <a:tailEnd/>
          </a:ln>
        </p:spPr>
        <p:txBody>
          <a:bodyPr>
            <a:spAutoFit/>
          </a:bodyPr>
          <a:lstStyle/>
          <a:p>
            <a:endParaRPr lang="en-US"/>
          </a:p>
        </p:txBody>
      </p:sp>
      <p:grpSp>
        <p:nvGrpSpPr>
          <p:cNvPr id="18437" name="Group 5"/>
          <p:cNvGrpSpPr>
            <a:grpSpLocks/>
          </p:cNvGrpSpPr>
          <p:nvPr/>
        </p:nvGrpSpPr>
        <p:grpSpPr bwMode="auto">
          <a:xfrm>
            <a:off x="-427038" y="2835275"/>
            <a:ext cx="9998076" cy="1119188"/>
            <a:chOff x="0" y="8640"/>
            <a:chExt cx="6298" cy="749"/>
          </a:xfrm>
        </p:grpSpPr>
        <p:sp>
          <p:nvSpPr>
            <p:cNvPr id="18442" name="Rectangle 6"/>
            <p:cNvSpPr>
              <a:spLocks noChangeArrowheads="1"/>
            </p:cNvSpPr>
            <p:nvPr/>
          </p:nvSpPr>
          <p:spPr bwMode="auto">
            <a:xfrm>
              <a:off x="0" y="8640"/>
              <a:ext cx="0" cy="0"/>
            </a:xfrm>
            <a:prstGeom prst="rect">
              <a:avLst/>
            </a:prstGeom>
            <a:noFill/>
            <a:ln w="9525">
              <a:noFill/>
              <a:miter lim="800000"/>
              <a:headEnd/>
              <a:tailEnd/>
            </a:ln>
          </p:spPr>
          <p:txBody>
            <a:bodyPr>
              <a:spAutoFit/>
            </a:bodyPr>
            <a:lstStyle/>
            <a:p>
              <a:endParaRPr lang="en-US"/>
            </a:p>
          </p:txBody>
        </p:sp>
        <p:sp>
          <p:nvSpPr>
            <p:cNvPr id="18443" name="Rectangle 7"/>
            <p:cNvSpPr>
              <a:spLocks noChangeArrowheads="1"/>
            </p:cNvSpPr>
            <p:nvPr/>
          </p:nvSpPr>
          <p:spPr bwMode="auto">
            <a:xfrm>
              <a:off x="0" y="8640"/>
              <a:ext cx="6298" cy="749"/>
            </a:xfrm>
            <a:prstGeom prst="rect">
              <a:avLst/>
            </a:prstGeom>
            <a:noFill/>
            <a:ln w="9525">
              <a:noFill/>
              <a:miter lim="800000"/>
              <a:headEnd/>
              <a:tailEnd/>
            </a:ln>
          </p:spPr>
          <p:txBody>
            <a:bodyPr/>
            <a:lstStyle/>
            <a:p>
              <a:r>
                <a:rPr lang="en-US">
                  <a:solidFill>
                    <a:srgbClr val="333333"/>
                  </a:solidFill>
                  <a:latin typeface="Tahoma" pitchFamily="34" charset="0"/>
                </a:rPr>
                <a:t>  </a:t>
              </a:r>
              <a:r>
                <a:rPr lang="en-US" sz="7200">
                  <a:solidFill>
                    <a:srgbClr val="333333"/>
                  </a:solidFill>
                  <a:latin typeface="Tahoma" pitchFamily="34" charset="0"/>
                </a:rPr>
                <a:t> </a:t>
              </a:r>
              <a:r>
                <a:rPr lang="en-US">
                  <a:solidFill>
                    <a:srgbClr val="333333"/>
                  </a:solidFill>
                  <a:latin typeface="Tahoma" pitchFamily="34" charset="0"/>
                </a:rPr>
                <a:t>           </a:t>
              </a:r>
            </a:p>
          </p:txBody>
        </p:sp>
      </p:grpSp>
      <p:sp>
        <p:nvSpPr>
          <p:cNvPr id="18438" name="Rectangle 8"/>
          <p:cNvSpPr>
            <a:spLocks noChangeArrowheads="1"/>
          </p:cNvSpPr>
          <p:nvPr/>
        </p:nvSpPr>
        <p:spPr bwMode="auto">
          <a:xfrm>
            <a:off x="-4763" y="2840038"/>
            <a:ext cx="9144001" cy="0"/>
          </a:xfrm>
          <a:prstGeom prst="rect">
            <a:avLst/>
          </a:prstGeom>
          <a:noFill/>
          <a:ln w="9525">
            <a:noFill/>
            <a:miter lim="800000"/>
            <a:headEnd/>
            <a:tailEnd/>
          </a:ln>
        </p:spPr>
        <p:txBody>
          <a:bodyPr>
            <a:spAutoFit/>
          </a:bodyPr>
          <a:lstStyle/>
          <a:p>
            <a:endParaRPr lang="en-US"/>
          </a:p>
        </p:txBody>
      </p:sp>
      <p:sp>
        <p:nvSpPr>
          <p:cNvPr id="18439" name="Rectangle 9"/>
          <p:cNvSpPr>
            <a:spLocks noChangeArrowheads="1"/>
          </p:cNvSpPr>
          <p:nvPr/>
        </p:nvSpPr>
        <p:spPr bwMode="auto">
          <a:xfrm>
            <a:off x="509588" y="1096963"/>
            <a:ext cx="9144000" cy="0"/>
          </a:xfrm>
          <a:prstGeom prst="rect">
            <a:avLst/>
          </a:prstGeom>
          <a:noFill/>
          <a:ln w="9525">
            <a:noFill/>
            <a:miter lim="800000"/>
            <a:headEnd/>
            <a:tailEnd/>
          </a:ln>
        </p:spPr>
        <p:txBody>
          <a:bodyPr>
            <a:spAutoFit/>
          </a:bodyPr>
          <a:lstStyle/>
          <a:p>
            <a:endParaRPr lang="en-US"/>
          </a:p>
        </p:txBody>
      </p:sp>
      <p:pic>
        <p:nvPicPr>
          <p:cNvPr id="18440" name="Picture 12" descr="Just_Rockford Jersey Logo.jpg"/>
          <p:cNvPicPr>
            <a:picLocks noChangeAspect="1"/>
          </p:cNvPicPr>
          <p:nvPr/>
        </p:nvPicPr>
        <p:blipFill>
          <a:blip r:embed="rId2" cstate="print"/>
          <a:srcRect/>
          <a:stretch>
            <a:fillRect/>
          </a:stretch>
        </p:blipFill>
        <p:spPr bwMode="auto">
          <a:xfrm>
            <a:off x="6934200" y="228600"/>
            <a:ext cx="1898650" cy="1041400"/>
          </a:xfrm>
          <a:prstGeom prst="rect">
            <a:avLst/>
          </a:prstGeom>
          <a:noFill/>
          <a:ln w="9525">
            <a:noFill/>
            <a:miter lim="800000"/>
            <a:headEnd/>
            <a:tailEnd/>
          </a:ln>
        </p:spPr>
      </p:pic>
      <p:pic>
        <p:nvPicPr>
          <p:cNvPr id="18441" name="Picture 13" descr="http://www.aldeengolfclub.com/1.gif"/>
          <p:cNvPicPr>
            <a:picLocks noChangeAspect="1" noChangeArrowheads="1"/>
          </p:cNvPicPr>
          <p:nvPr/>
        </p:nvPicPr>
        <p:blipFill>
          <a:blip r:embed="rId3" cstate="print"/>
          <a:srcRect/>
          <a:stretch>
            <a:fillRect/>
          </a:stretch>
        </p:blipFill>
        <p:spPr bwMode="auto">
          <a:xfrm>
            <a:off x="4953000" y="3136900"/>
            <a:ext cx="3648075" cy="273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apsules">
  <a:themeElements>
    <a:clrScheme name="">
      <a:dk1>
        <a:srgbClr val="000099"/>
      </a:dk1>
      <a:lt1>
        <a:srgbClr val="FFFFFF"/>
      </a:lt1>
      <a:dk2>
        <a:srgbClr val="000000"/>
      </a:dk2>
      <a:lt2>
        <a:srgbClr val="000099"/>
      </a:lt2>
      <a:accent1>
        <a:srgbClr val="000099"/>
      </a:accent1>
      <a:accent2>
        <a:srgbClr val="3366FF"/>
      </a:accent2>
      <a:accent3>
        <a:srgbClr val="FFFFFF"/>
      </a:accent3>
      <a:accent4>
        <a:srgbClr val="000082"/>
      </a:accent4>
      <a:accent5>
        <a:srgbClr val="AAAACA"/>
      </a:accent5>
      <a:accent6>
        <a:srgbClr val="2D5CE7"/>
      </a:accent6>
      <a:hlink>
        <a:srgbClr val="3333FF"/>
      </a:hlink>
      <a:folHlink>
        <a:srgbClr val="3333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Designs\Capsules.pot</Template>
  <TotalTime>2108</TotalTime>
  <Words>1076</Words>
  <Application>Microsoft Office PowerPoint</Application>
  <PresentationFormat>On-screen Show (4:3)</PresentationFormat>
  <Paragraphs>138</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Capsules</vt:lpstr>
      <vt:lpstr>Rockford RiverHawks 2009 Recap</vt:lpstr>
      <vt:lpstr>Road Ranger Stadium</vt:lpstr>
      <vt:lpstr>Exposure in 2010</vt:lpstr>
      <vt:lpstr>Rockford RiverHawks</vt:lpstr>
      <vt:lpstr>Stadium Scoreboard</vt:lpstr>
      <vt:lpstr>Business Partnerships</vt:lpstr>
      <vt:lpstr>Business Partnerships</vt:lpstr>
      <vt:lpstr>Business Partnerships</vt:lpstr>
      <vt:lpstr>On Field Promotions</vt:lpstr>
      <vt:lpstr>Business Partnerships</vt:lpstr>
      <vt:lpstr>VIP Hospitality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and Business Relationship presented to Oberto Sausage Company</dc:title>
  <dc:creator>riverhawk2</dc:creator>
  <cp:lastModifiedBy> </cp:lastModifiedBy>
  <cp:revision>84</cp:revision>
  <dcterms:created xsi:type="dcterms:W3CDTF">2004-08-19T15:41:43Z</dcterms:created>
  <dcterms:modified xsi:type="dcterms:W3CDTF">2010-01-21T23:28:51Z</dcterms:modified>
</cp:coreProperties>
</file>